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62" r:id="rId3"/>
    <p:sldId id="288" r:id="rId4"/>
    <p:sldId id="284" r:id="rId5"/>
    <p:sldId id="285" r:id="rId6"/>
    <p:sldId id="326" r:id="rId7"/>
    <p:sldId id="327" r:id="rId8"/>
    <p:sldId id="328" r:id="rId9"/>
    <p:sldId id="329" r:id="rId10"/>
    <p:sldId id="286" r:id="rId11"/>
    <p:sldId id="287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289" r:id="rId23"/>
    <p:sldId id="315" r:id="rId24"/>
    <p:sldId id="316" r:id="rId25"/>
    <p:sldId id="330" r:id="rId26"/>
    <p:sldId id="317" r:id="rId27"/>
    <p:sldId id="318" r:id="rId28"/>
    <p:sldId id="319" r:id="rId29"/>
    <p:sldId id="323" r:id="rId30"/>
    <p:sldId id="32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BC890-DE38-0840-BDB1-8682C6824A07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3E64CF-9AF8-EF48-B9A1-F2B02679AC76}">
      <dgm:prSet phldrT="[Text]"/>
      <dgm:spPr/>
      <dgm:t>
        <a:bodyPr/>
        <a:lstStyle/>
        <a:p>
          <a:r>
            <a:rPr lang="en-US" dirty="0" smtClean="0"/>
            <a:t>Retailer</a:t>
          </a:r>
          <a:endParaRPr lang="en-US" dirty="0"/>
        </a:p>
      </dgm:t>
    </dgm:pt>
    <dgm:pt modelId="{BB58AAAB-BBFE-7F44-9643-58E4822A1EDB}" type="parTrans" cxnId="{D2B76373-F568-1245-965F-43D475264EC9}">
      <dgm:prSet/>
      <dgm:spPr/>
      <dgm:t>
        <a:bodyPr/>
        <a:lstStyle/>
        <a:p>
          <a:endParaRPr lang="en-US"/>
        </a:p>
      </dgm:t>
    </dgm:pt>
    <dgm:pt modelId="{4A7C18C7-D041-5943-8ED4-F7F09A0B2E3E}" type="sibTrans" cxnId="{D2B76373-F568-1245-965F-43D475264EC9}">
      <dgm:prSet/>
      <dgm:spPr/>
      <dgm:t>
        <a:bodyPr/>
        <a:lstStyle/>
        <a:p>
          <a:endParaRPr lang="en-US"/>
        </a:p>
      </dgm:t>
    </dgm:pt>
    <dgm:pt modelId="{D206A26A-8F82-5A44-B916-FC2A0DAF4104}">
      <dgm:prSet phldrT="[Text]"/>
      <dgm:spPr/>
      <dgm:t>
        <a:bodyPr/>
        <a:lstStyle/>
        <a:p>
          <a:r>
            <a:rPr lang="en-US" dirty="0" err="1" smtClean="0"/>
            <a:t>iPad</a:t>
          </a:r>
          <a:r>
            <a:rPr lang="en-US" dirty="0" smtClean="0"/>
            <a:t> Applications</a:t>
          </a:r>
          <a:endParaRPr lang="en-US" dirty="0"/>
        </a:p>
      </dgm:t>
    </dgm:pt>
    <dgm:pt modelId="{D1676FE2-16B9-334C-A102-626A93DDC507}" type="parTrans" cxnId="{67A5CE2E-826C-6244-88FD-48FDB3FAA8C0}">
      <dgm:prSet/>
      <dgm:spPr/>
      <dgm:t>
        <a:bodyPr/>
        <a:lstStyle/>
        <a:p>
          <a:endParaRPr lang="en-US"/>
        </a:p>
      </dgm:t>
    </dgm:pt>
    <dgm:pt modelId="{DA501F4C-31B6-1B4A-8029-4120A4C9D890}" type="sibTrans" cxnId="{67A5CE2E-826C-6244-88FD-48FDB3FAA8C0}">
      <dgm:prSet/>
      <dgm:spPr/>
      <dgm:t>
        <a:bodyPr/>
        <a:lstStyle/>
        <a:p>
          <a:endParaRPr lang="en-US"/>
        </a:p>
      </dgm:t>
    </dgm:pt>
    <dgm:pt modelId="{497BB13A-6739-2D4E-A8EE-AFC09BBCCAD2}">
      <dgm:prSet phldrT="[Text]"/>
      <dgm:spPr/>
      <dgm:t>
        <a:bodyPr/>
        <a:lstStyle/>
        <a:p>
          <a:r>
            <a:rPr lang="en-US" dirty="0" smtClean="0"/>
            <a:t>Flagship Store</a:t>
          </a:r>
          <a:endParaRPr lang="en-US" dirty="0"/>
        </a:p>
      </dgm:t>
    </dgm:pt>
    <dgm:pt modelId="{8A0CBC4D-1B30-6447-BA88-A93976C9601C}" type="parTrans" cxnId="{F2CEC80E-AB6F-6A45-94EF-B4EFCF0E84F0}">
      <dgm:prSet/>
      <dgm:spPr/>
      <dgm:t>
        <a:bodyPr/>
        <a:lstStyle/>
        <a:p>
          <a:endParaRPr lang="en-US"/>
        </a:p>
      </dgm:t>
    </dgm:pt>
    <dgm:pt modelId="{8E811C27-1AE7-384E-A4E7-E3FDFCC0879F}" type="sibTrans" cxnId="{F2CEC80E-AB6F-6A45-94EF-B4EFCF0E84F0}">
      <dgm:prSet/>
      <dgm:spPr/>
      <dgm:t>
        <a:bodyPr/>
        <a:lstStyle/>
        <a:p>
          <a:endParaRPr lang="en-US"/>
        </a:p>
      </dgm:t>
    </dgm:pt>
    <dgm:pt modelId="{4D73D4F8-567E-9A4E-AC03-FD3D0A1CAC41}">
      <dgm:prSet phldrT="[Text]"/>
      <dgm:spPr/>
      <dgm:t>
        <a:bodyPr/>
        <a:lstStyle/>
        <a:p>
          <a:r>
            <a:rPr lang="en-US" dirty="0" smtClean="0"/>
            <a:t>Phone Sales</a:t>
          </a:r>
          <a:endParaRPr lang="en-US" dirty="0"/>
        </a:p>
      </dgm:t>
    </dgm:pt>
    <dgm:pt modelId="{7C64577D-8B08-A941-8F56-F6E815129ED9}" type="parTrans" cxnId="{C1BFF376-40A2-6345-BE5D-91394E9D1CEC}">
      <dgm:prSet/>
      <dgm:spPr/>
      <dgm:t>
        <a:bodyPr/>
        <a:lstStyle/>
        <a:p>
          <a:endParaRPr lang="en-US"/>
        </a:p>
      </dgm:t>
    </dgm:pt>
    <dgm:pt modelId="{24E84D76-C554-5547-9292-D89602BC2108}" type="sibTrans" cxnId="{C1BFF376-40A2-6345-BE5D-91394E9D1CEC}">
      <dgm:prSet/>
      <dgm:spPr/>
      <dgm:t>
        <a:bodyPr/>
        <a:lstStyle/>
        <a:p>
          <a:endParaRPr lang="en-US"/>
        </a:p>
      </dgm:t>
    </dgm:pt>
    <dgm:pt modelId="{1EB4F575-AAB5-F34C-86CF-AFB0FBC3B396}">
      <dgm:prSet/>
      <dgm:spPr/>
      <dgm:t>
        <a:bodyPr/>
        <a:lstStyle/>
        <a:p>
          <a:r>
            <a:rPr lang="en-US" dirty="0" smtClean="0"/>
            <a:t>Main Website</a:t>
          </a:r>
          <a:endParaRPr lang="en-US" dirty="0"/>
        </a:p>
      </dgm:t>
    </dgm:pt>
    <dgm:pt modelId="{16A5226E-BA0C-5643-93A9-BBB37882F4C4}" type="parTrans" cxnId="{2A488CD2-7181-9641-9383-A708058140EA}">
      <dgm:prSet/>
      <dgm:spPr/>
      <dgm:t>
        <a:bodyPr/>
        <a:lstStyle/>
        <a:p>
          <a:endParaRPr lang="en-US"/>
        </a:p>
      </dgm:t>
    </dgm:pt>
    <dgm:pt modelId="{C805DD1D-3564-1343-99FF-7D014B84205F}" type="sibTrans" cxnId="{2A488CD2-7181-9641-9383-A708058140EA}">
      <dgm:prSet/>
      <dgm:spPr/>
      <dgm:t>
        <a:bodyPr/>
        <a:lstStyle/>
        <a:p>
          <a:endParaRPr lang="en-US"/>
        </a:p>
      </dgm:t>
    </dgm:pt>
    <dgm:pt modelId="{F9A0B6B1-D62E-EC4A-96A2-8B4DAE20A638}">
      <dgm:prSet/>
      <dgm:spPr/>
      <dgm:t>
        <a:bodyPr/>
        <a:lstStyle/>
        <a:p>
          <a:r>
            <a:rPr lang="en-US" dirty="0" smtClean="0"/>
            <a:t>Boutique Microsites</a:t>
          </a:r>
          <a:endParaRPr lang="en-US" dirty="0"/>
        </a:p>
      </dgm:t>
    </dgm:pt>
    <dgm:pt modelId="{349EB234-496C-CD40-A3C0-5A4B33180379}" type="parTrans" cxnId="{C61A76CF-876D-B94D-BE5B-FD03617C167F}">
      <dgm:prSet/>
      <dgm:spPr/>
      <dgm:t>
        <a:bodyPr/>
        <a:lstStyle/>
        <a:p>
          <a:endParaRPr lang="en-US"/>
        </a:p>
      </dgm:t>
    </dgm:pt>
    <dgm:pt modelId="{8529468A-6EBB-9B47-A17A-57B9F2B22939}" type="sibTrans" cxnId="{C61A76CF-876D-B94D-BE5B-FD03617C167F}">
      <dgm:prSet/>
      <dgm:spPr/>
      <dgm:t>
        <a:bodyPr/>
        <a:lstStyle/>
        <a:p>
          <a:endParaRPr lang="en-US"/>
        </a:p>
      </dgm:t>
    </dgm:pt>
    <dgm:pt modelId="{92232FC3-B332-2641-BDB6-DBECEBE37560}">
      <dgm:prSet/>
      <dgm:spPr/>
      <dgm:t>
        <a:bodyPr/>
        <a:lstStyle/>
        <a:p>
          <a:r>
            <a:rPr lang="en-US" dirty="0" smtClean="0"/>
            <a:t>Boutique Stores</a:t>
          </a:r>
          <a:endParaRPr lang="en-US" dirty="0"/>
        </a:p>
      </dgm:t>
    </dgm:pt>
    <dgm:pt modelId="{4C8AF093-72B6-0549-A367-E3A85DBD3561}" type="parTrans" cxnId="{75FFFD03-BE2A-FC48-8EB3-AF1A2720D62E}">
      <dgm:prSet/>
      <dgm:spPr/>
      <dgm:t>
        <a:bodyPr/>
        <a:lstStyle/>
        <a:p>
          <a:endParaRPr lang="en-US"/>
        </a:p>
      </dgm:t>
    </dgm:pt>
    <dgm:pt modelId="{710734B5-1057-5A4E-A670-35880E1EADB7}" type="sibTrans" cxnId="{75FFFD03-BE2A-FC48-8EB3-AF1A2720D62E}">
      <dgm:prSet/>
      <dgm:spPr/>
      <dgm:t>
        <a:bodyPr/>
        <a:lstStyle/>
        <a:p>
          <a:endParaRPr lang="en-US"/>
        </a:p>
      </dgm:t>
    </dgm:pt>
    <dgm:pt modelId="{E27B8B49-4B4B-F84D-B2A3-7C57E17BD16F}">
      <dgm:prSet/>
      <dgm:spPr/>
      <dgm:t>
        <a:bodyPr/>
        <a:lstStyle/>
        <a:p>
          <a:r>
            <a:rPr lang="en-US" dirty="0" smtClean="0"/>
            <a:t>Credit Card</a:t>
          </a:r>
          <a:endParaRPr lang="en-US" dirty="0"/>
        </a:p>
      </dgm:t>
    </dgm:pt>
    <dgm:pt modelId="{45EA534C-45F1-2C46-A138-D1076162B525}" type="parTrans" cxnId="{34F72AD4-EBEF-B14C-B755-399214262312}">
      <dgm:prSet/>
      <dgm:spPr/>
      <dgm:t>
        <a:bodyPr/>
        <a:lstStyle/>
        <a:p>
          <a:endParaRPr lang="en-US"/>
        </a:p>
      </dgm:t>
    </dgm:pt>
    <dgm:pt modelId="{ECDC9155-E11D-D54A-A3A5-1C9E1F711EE0}" type="sibTrans" cxnId="{34F72AD4-EBEF-B14C-B755-399214262312}">
      <dgm:prSet/>
      <dgm:spPr/>
      <dgm:t>
        <a:bodyPr/>
        <a:lstStyle/>
        <a:p>
          <a:endParaRPr lang="en-US"/>
        </a:p>
      </dgm:t>
    </dgm:pt>
    <dgm:pt modelId="{6EBD00ED-4675-9148-BFEB-51187033E988}" type="pres">
      <dgm:prSet presAssocID="{77FBC890-DE38-0840-BDB1-8682C6824A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919E02-29E3-B546-9AFB-D3E3BA04C08D}" type="pres">
      <dgm:prSet presAssocID="{9B3E64CF-9AF8-EF48-B9A1-F2B02679AC76}" presName="centerShape" presStyleLbl="node0" presStyleIdx="0" presStyleCnt="1" custScaleX="138258"/>
      <dgm:spPr/>
      <dgm:t>
        <a:bodyPr/>
        <a:lstStyle/>
        <a:p>
          <a:endParaRPr lang="en-US"/>
        </a:p>
      </dgm:t>
    </dgm:pt>
    <dgm:pt modelId="{69AA4D3A-501E-5646-BB77-66BEF333636F}" type="pres">
      <dgm:prSet presAssocID="{D1676FE2-16B9-334C-A102-626A93DDC507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C094CE0F-BF91-F747-A3DC-592C1BFA11D0}" type="pres">
      <dgm:prSet presAssocID="{D206A26A-8F82-5A44-B916-FC2A0DAF410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A4954-C55B-5C44-8207-F7C4B042894D}" type="pres">
      <dgm:prSet presAssocID="{8A0CBC4D-1B30-6447-BA88-A93976C9601C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C9870955-730F-FE4D-ADB0-C6C67B540D28}" type="pres">
      <dgm:prSet presAssocID="{497BB13A-6739-2D4E-A8EE-AFC09BBCCAD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741E3-8ED1-9B48-827C-18BD05969D73}" type="pres">
      <dgm:prSet presAssocID="{7C64577D-8B08-A941-8F56-F6E815129ED9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BEA11CDF-667F-4347-ADD1-CEE14BAFA1DC}" type="pres">
      <dgm:prSet presAssocID="{4D73D4F8-567E-9A4E-AC03-FD3D0A1CAC4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8CD83-D9C0-C440-90BC-0AE759AAA670}" type="pres">
      <dgm:prSet presAssocID="{16A5226E-BA0C-5643-93A9-BBB37882F4C4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C50FC198-ABA5-C647-A87B-EEB98F67B612}" type="pres">
      <dgm:prSet presAssocID="{1EB4F575-AAB5-F34C-86CF-AFB0FBC3B39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58C3A-295D-FC41-B954-CD237ACB60DA}" type="pres">
      <dgm:prSet presAssocID="{349EB234-496C-CD40-A3C0-5A4B33180379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ED15E461-A2DB-4845-9678-343873BB8EEF}" type="pres">
      <dgm:prSet presAssocID="{F9A0B6B1-D62E-EC4A-96A2-8B4DAE20A63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98F37-9F5D-C747-98DC-46B3CDBB6FDC}" type="pres">
      <dgm:prSet presAssocID="{4C8AF093-72B6-0549-A367-E3A85DBD3561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73A95E29-CB5E-7C4D-9238-4F27B23C4809}" type="pres">
      <dgm:prSet presAssocID="{92232FC3-B332-2641-BDB6-DBECEBE3756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062BB-9086-824D-89D9-AB4D9C661D6F}" type="pres">
      <dgm:prSet presAssocID="{45EA534C-45F1-2C46-A138-D1076162B525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688A11A1-C03B-6949-8C27-B4B9637012F6}" type="pres">
      <dgm:prSet presAssocID="{E27B8B49-4B4B-F84D-B2A3-7C57E17BD16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B76373-F568-1245-965F-43D475264EC9}" srcId="{77FBC890-DE38-0840-BDB1-8682C6824A07}" destId="{9B3E64CF-9AF8-EF48-B9A1-F2B02679AC76}" srcOrd="0" destOrd="0" parTransId="{BB58AAAB-BBFE-7F44-9643-58E4822A1EDB}" sibTransId="{4A7C18C7-D041-5943-8ED4-F7F09A0B2E3E}"/>
    <dgm:cxn modelId="{BA838B56-0339-43FD-97CB-6CD413C2DAC0}" type="presOf" srcId="{1EB4F575-AAB5-F34C-86CF-AFB0FBC3B396}" destId="{C50FC198-ABA5-C647-A87B-EEB98F67B612}" srcOrd="0" destOrd="0" presId="urn:microsoft.com/office/officeart/2005/8/layout/radial4"/>
    <dgm:cxn modelId="{F7C72869-63E6-4F2A-8466-1D9D16323A9A}" type="presOf" srcId="{4D73D4F8-567E-9A4E-AC03-FD3D0A1CAC41}" destId="{BEA11CDF-667F-4347-ADD1-CEE14BAFA1DC}" srcOrd="0" destOrd="0" presId="urn:microsoft.com/office/officeart/2005/8/layout/radial4"/>
    <dgm:cxn modelId="{A061B0DB-2299-4B33-900F-2164AD9B1C08}" type="presOf" srcId="{92232FC3-B332-2641-BDB6-DBECEBE37560}" destId="{73A95E29-CB5E-7C4D-9238-4F27B23C4809}" srcOrd="0" destOrd="0" presId="urn:microsoft.com/office/officeart/2005/8/layout/radial4"/>
    <dgm:cxn modelId="{F2CEC80E-AB6F-6A45-94EF-B4EFCF0E84F0}" srcId="{9B3E64CF-9AF8-EF48-B9A1-F2B02679AC76}" destId="{497BB13A-6739-2D4E-A8EE-AFC09BBCCAD2}" srcOrd="1" destOrd="0" parTransId="{8A0CBC4D-1B30-6447-BA88-A93976C9601C}" sibTransId="{8E811C27-1AE7-384E-A4E7-E3FDFCC0879F}"/>
    <dgm:cxn modelId="{16979E9A-9A10-440D-A5BD-51F025432999}" type="presOf" srcId="{7C64577D-8B08-A941-8F56-F6E815129ED9}" destId="{B19741E3-8ED1-9B48-827C-18BD05969D73}" srcOrd="0" destOrd="0" presId="urn:microsoft.com/office/officeart/2005/8/layout/radial4"/>
    <dgm:cxn modelId="{75FFFD03-BE2A-FC48-8EB3-AF1A2720D62E}" srcId="{9B3E64CF-9AF8-EF48-B9A1-F2B02679AC76}" destId="{92232FC3-B332-2641-BDB6-DBECEBE37560}" srcOrd="5" destOrd="0" parTransId="{4C8AF093-72B6-0549-A367-E3A85DBD3561}" sibTransId="{710734B5-1057-5A4E-A670-35880E1EADB7}"/>
    <dgm:cxn modelId="{2A488CD2-7181-9641-9383-A708058140EA}" srcId="{9B3E64CF-9AF8-EF48-B9A1-F2B02679AC76}" destId="{1EB4F575-AAB5-F34C-86CF-AFB0FBC3B396}" srcOrd="3" destOrd="0" parTransId="{16A5226E-BA0C-5643-93A9-BBB37882F4C4}" sibTransId="{C805DD1D-3564-1343-99FF-7D014B84205F}"/>
    <dgm:cxn modelId="{9966DF9C-AC0D-46C7-A948-0197D7550CD5}" type="presOf" srcId="{D1676FE2-16B9-334C-A102-626A93DDC507}" destId="{69AA4D3A-501E-5646-BB77-66BEF333636F}" srcOrd="0" destOrd="0" presId="urn:microsoft.com/office/officeart/2005/8/layout/radial4"/>
    <dgm:cxn modelId="{34F72AD4-EBEF-B14C-B755-399214262312}" srcId="{9B3E64CF-9AF8-EF48-B9A1-F2B02679AC76}" destId="{E27B8B49-4B4B-F84D-B2A3-7C57E17BD16F}" srcOrd="6" destOrd="0" parTransId="{45EA534C-45F1-2C46-A138-D1076162B525}" sibTransId="{ECDC9155-E11D-D54A-A3A5-1C9E1F711EE0}"/>
    <dgm:cxn modelId="{C1BFF376-40A2-6345-BE5D-91394E9D1CEC}" srcId="{9B3E64CF-9AF8-EF48-B9A1-F2B02679AC76}" destId="{4D73D4F8-567E-9A4E-AC03-FD3D0A1CAC41}" srcOrd="2" destOrd="0" parTransId="{7C64577D-8B08-A941-8F56-F6E815129ED9}" sibTransId="{24E84D76-C554-5547-9292-D89602BC2108}"/>
    <dgm:cxn modelId="{B69B7868-EC4B-4769-8E75-C63F6D44C02D}" type="presOf" srcId="{F9A0B6B1-D62E-EC4A-96A2-8B4DAE20A638}" destId="{ED15E461-A2DB-4845-9678-343873BB8EEF}" srcOrd="0" destOrd="0" presId="urn:microsoft.com/office/officeart/2005/8/layout/radial4"/>
    <dgm:cxn modelId="{0D670290-C51F-4A68-9CB9-0817DBC7983B}" type="presOf" srcId="{D206A26A-8F82-5A44-B916-FC2A0DAF4104}" destId="{C094CE0F-BF91-F747-A3DC-592C1BFA11D0}" srcOrd="0" destOrd="0" presId="urn:microsoft.com/office/officeart/2005/8/layout/radial4"/>
    <dgm:cxn modelId="{1AC849AE-E860-48CA-AD8B-38B52F8FF2D0}" type="presOf" srcId="{77FBC890-DE38-0840-BDB1-8682C6824A07}" destId="{6EBD00ED-4675-9148-BFEB-51187033E988}" srcOrd="0" destOrd="0" presId="urn:microsoft.com/office/officeart/2005/8/layout/radial4"/>
    <dgm:cxn modelId="{D338AA12-D9B6-4FB5-93F8-BBC93E87C3D6}" type="presOf" srcId="{16A5226E-BA0C-5643-93A9-BBB37882F4C4}" destId="{8FE8CD83-D9C0-C440-90BC-0AE759AAA670}" srcOrd="0" destOrd="0" presId="urn:microsoft.com/office/officeart/2005/8/layout/radial4"/>
    <dgm:cxn modelId="{E5AC5E13-E683-4297-BC8A-E9D6EA829697}" type="presOf" srcId="{45EA534C-45F1-2C46-A138-D1076162B525}" destId="{0CA062BB-9086-824D-89D9-AB4D9C661D6F}" srcOrd="0" destOrd="0" presId="urn:microsoft.com/office/officeart/2005/8/layout/radial4"/>
    <dgm:cxn modelId="{B6F39777-798A-48F9-B77C-5E3ACDCB2172}" type="presOf" srcId="{8A0CBC4D-1B30-6447-BA88-A93976C9601C}" destId="{6CEA4954-C55B-5C44-8207-F7C4B042894D}" srcOrd="0" destOrd="0" presId="urn:microsoft.com/office/officeart/2005/8/layout/radial4"/>
    <dgm:cxn modelId="{6BF550E9-9E65-4AB7-B68A-C16EDB2982E9}" type="presOf" srcId="{4C8AF093-72B6-0549-A367-E3A85DBD3561}" destId="{94A98F37-9F5D-C747-98DC-46B3CDBB6FDC}" srcOrd="0" destOrd="0" presId="urn:microsoft.com/office/officeart/2005/8/layout/radial4"/>
    <dgm:cxn modelId="{67A5CE2E-826C-6244-88FD-48FDB3FAA8C0}" srcId="{9B3E64CF-9AF8-EF48-B9A1-F2B02679AC76}" destId="{D206A26A-8F82-5A44-B916-FC2A0DAF4104}" srcOrd="0" destOrd="0" parTransId="{D1676FE2-16B9-334C-A102-626A93DDC507}" sibTransId="{DA501F4C-31B6-1B4A-8029-4120A4C9D890}"/>
    <dgm:cxn modelId="{2F076C51-1AD2-4CE8-9E55-EBC33CF35802}" type="presOf" srcId="{E27B8B49-4B4B-F84D-B2A3-7C57E17BD16F}" destId="{688A11A1-C03B-6949-8C27-B4B9637012F6}" srcOrd="0" destOrd="0" presId="urn:microsoft.com/office/officeart/2005/8/layout/radial4"/>
    <dgm:cxn modelId="{180C769D-B8D7-4F71-A50A-92EC8DA56BED}" type="presOf" srcId="{9B3E64CF-9AF8-EF48-B9A1-F2B02679AC76}" destId="{31919E02-29E3-B546-9AFB-D3E3BA04C08D}" srcOrd="0" destOrd="0" presId="urn:microsoft.com/office/officeart/2005/8/layout/radial4"/>
    <dgm:cxn modelId="{BF97E6D8-658D-4659-99D2-E613B68E68CC}" type="presOf" srcId="{497BB13A-6739-2D4E-A8EE-AFC09BBCCAD2}" destId="{C9870955-730F-FE4D-ADB0-C6C67B540D28}" srcOrd="0" destOrd="0" presId="urn:microsoft.com/office/officeart/2005/8/layout/radial4"/>
    <dgm:cxn modelId="{C61A76CF-876D-B94D-BE5B-FD03617C167F}" srcId="{9B3E64CF-9AF8-EF48-B9A1-F2B02679AC76}" destId="{F9A0B6B1-D62E-EC4A-96A2-8B4DAE20A638}" srcOrd="4" destOrd="0" parTransId="{349EB234-496C-CD40-A3C0-5A4B33180379}" sibTransId="{8529468A-6EBB-9B47-A17A-57B9F2B22939}"/>
    <dgm:cxn modelId="{6BD34E51-6B8D-4838-AECB-E591522E2138}" type="presOf" srcId="{349EB234-496C-CD40-A3C0-5A4B33180379}" destId="{F1458C3A-295D-FC41-B954-CD237ACB60DA}" srcOrd="0" destOrd="0" presId="urn:microsoft.com/office/officeart/2005/8/layout/radial4"/>
    <dgm:cxn modelId="{C6080E50-67F4-44F5-B04C-EDD9D2408A94}" type="presParOf" srcId="{6EBD00ED-4675-9148-BFEB-51187033E988}" destId="{31919E02-29E3-B546-9AFB-D3E3BA04C08D}" srcOrd="0" destOrd="0" presId="urn:microsoft.com/office/officeart/2005/8/layout/radial4"/>
    <dgm:cxn modelId="{74591BF5-0888-4D78-AF57-B174F1493E3D}" type="presParOf" srcId="{6EBD00ED-4675-9148-BFEB-51187033E988}" destId="{69AA4D3A-501E-5646-BB77-66BEF333636F}" srcOrd="1" destOrd="0" presId="urn:microsoft.com/office/officeart/2005/8/layout/radial4"/>
    <dgm:cxn modelId="{E9C13825-2EE4-4DC7-9B25-E90337D480D0}" type="presParOf" srcId="{6EBD00ED-4675-9148-BFEB-51187033E988}" destId="{C094CE0F-BF91-F747-A3DC-592C1BFA11D0}" srcOrd="2" destOrd="0" presId="urn:microsoft.com/office/officeart/2005/8/layout/radial4"/>
    <dgm:cxn modelId="{A6A0E1A7-444F-421C-8B08-EFA954299221}" type="presParOf" srcId="{6EBD00ED-4675-9148-BFEB-51187033E988}" destId="{6CEA4954-C55B-5C44-8207-F7C4B042894D}" srcOrd="3" destOrd="0" presId="urn:microsoft.com/office/officeart/2005/8/layout/radial4"/>
    <dgm:cxn modelId="{916A8B91-A26C-4867-8B9A-F2971FCE49AE}" type="presParOf" srcId="{6EBD00ED-4675-9148-BFEB-51187033E988}" destId="{C9870955-730F-FE4D-ADB0-C6C67B540D28}" srcOrd="4" destOrd="0" presId="urn:microsoft.com/office/officeart/2005/8/layout/radial4"/>
    <dgm:cxn modelId="{64A438A2-6968-4A58-969F-5BBEA5D3E2E0}" type="presParOf" srcId="{6EBD00ED-4675-9148-BFEB-51187033E988}" destId="{B19741E3-8ED1-9B48-827C-18BD05969D73}" srcOrd="5" destOrd="0" presId="urn:microsoft.com/office/officeart/2005/8/layout/radial4"/>
    <dgm:cxn modelId="{15C098B6-AEAF-4174-AE83-A54227C4EE8E}" type="presParOf" srcId="{6EBD00ED-4675-9148-BFEB-51187033E988}" destId="{BEA11CDF-667F-4347-ADD1-CEE14BAFA1DC}" srcOrd="6" destOrd="0" presId="urn:microsoft.com/office/officeart/2005/8/layout/radial4"/>
    <dgm:cxn modelId="{3AAE3BA5-6798-4DB3-B18F-EA591E9B32F0}" type="presParOf" srcId="{6EBD00ED-4675-9148-BFEB-51187033E988}" destId="{8FE8CD83-D9C0-C440-90BC-0AE759AAA670}" srcOrd="7" destOrd="0" presId="urn:microsoft.com/office/officeart/2005/8/layout/radial4"/>
    <dgm:cxn modelId="{96D6597F-988A-4AC7-97D2-5EEDB30397BD}" type="presParOf" srcId="{6EBD00ED-4675-9148-BFEB-51187033E988}" destId="{C50FC198-ABA5-C647-A87B-EEB98F67B612}" srcOrd="8" destOrd="0" presId="urn:microsoft.com/office/officeart/2005/8/layout/radial4"/>
    <dgm:cxn modelId="{34236E60-2A00-42CC-9146-6BEC58AB6D19}" type="presParOf" srcId="{6EBD00ED-4675-9148-BFEB-51187033E988}" destId="{F1458C3A-295D-FC41-B954-CD237ACB60DA}" srcOrd="9" destOrd="0" presId="urn:microsoft.com/office/officeart/2005/8/layout/radial4"/>
    <dgm:cxn modelId="{837DC3C2-7ABA-47F1-9825-F342E8F0BE32}" type="presParOf" srcId="{6EBD00ED-4675-9148-BFEB-51187033E988}" destId="{ED15E461-A2DB-4845-9678-343873BB8EEF}" srcOrd="10" destOrd="0" presId="urn:microsoft.com/office/officeart/2005/8/layout/radial4"/>
    <dgm:cxn modelId="{635A75B1-FC97-44F6-93A7-2DF6C9BC2FAA}" type="presParOf" srcId="{6EBD00ED-4675-9148-BFEB-51187033E988}" destId="{94A98F37-9F5D-C747-98DC-46B3CDBB6FDC}" srcOrd="11" destOrd="0" presId="urn:microsoft.com/office/officeart/2005/8/layout/radial4"/>
    <dgm:cxn modelId="{4B5E5963-2EB2-4B59-A55D-FD2CE98ABD7A}" type="presParOf" srcId="{6EBD00ED-4675-9148-BFEB-51187033E988}" destId="{73A95E29-CB5E-7C4D-9238-4F27B23C4809}" srcOrd="12" destOrd="0" presId="urn:microsoft.com/office/officeart/2005/8/layout/radial4"/>
    <dgm:cxn modelId="{2062279F-9207-4EE9-883C-82B3B7B60164}" type="presParOf" srcId="{6EBD00ED-4675-9148-BFEB-51187033E988}" destId="{0CA062BB-9086-824D-89D9-AB4D9C661D6F}" srcOrd="13" destOrd="0" presId="urn:microsoft.com/office/officeart/2005/8/layout/radial4"/>
    <dgm:cxn modelId="{D4842038-1495-4538-A273-0432080493E1}" type="presParOf" srcId="{6EBD00ED-4675-9148-BFEB-51187033E988}" destId="{688A11A1-C03B-6949-8C27-B4B9637012F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18749-63B7-4324-86FB-DEC47633B70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8FF75F-C49D-4B07-ABBC-093F6DD00F49}">
      <dgm:prSet phldrT="[Text]"/>
      <dgm:spPr/>
      <dgm:t>
        <a:bodyPr/>
        <a:lstStyle/>
        <a:p>
          <a:r>
            <a:rPr lang="en-US" dirty="0" smtClean="0"/>
            <a:t>Unique, cross-channel data collection</a:t>
          </a:r>
          <a:endParaRPr lang="en-US" dirty="0"/>
        </a:p>
      </dgm:t>
    </dgm:pt>
    <dgm:pt modelId="{73A5B0DB-57D3-4353-B48E-763327030100}" type="parTrans" cxnId="{C6593E93-279F-4E94-82A7-26F4A24FF00C}">
      <dgm:prSet/>
      <dgm:spPr/>
      <dgm:t>
        <a:bodyPr/>
        <a:lstStyle/>
        <a:p>
          <a:endParaRPr lang="en-US"/>
        </a:p>
      </dgm:t>
    </dgm:pt>
    <dgm:pt modelId="{21121876-D80D-4327-9F2D-26D372C2DC51}" type="sibTrans" cxnId="{C6593E93-279F-4E94-82A7-26F4A24FF00C}">
      <dgm:prSet/>
      <dgm:spPr/>
      <dgm:t>
        <a:bodyPr/>
        <a:lstStyle/>
        <a:p>
          <a:endParaRPr lang="en-US"/>
        </a:p>
      </dgm:t>
    </dgm:pt>
    <dgm:pt modelId="{0EE0E16F-8940-45B7-AEA9-719E328BE389}">
      <dgm:prSet phldrT="[Text]"/>
      <dgm:spPr/>
      <dgm:t>
        <a:bodyPr/>
        <a:lstStyle/>
        <a:p>
          <a:r>
            <a:rPr lang="en-US" dirty="0" smtClean="0"/>
            <a:t>Real-time, consumer level data</a:t>
          </a:r>
          <a:endParaRPr lang="en-US" dirty="0"/>
        </a:p>
      </dgm:t>
    </dgm:pt>
    <dgm:pt modelId="{505F5952-43CF-49A6-83F8-F4C73A2E9F5A}" type="parTrans" cxnId="{DCEFA7C6-CFB2-4E07-897F-2DFA8B400676}">
      <dgm:prSet/>
      <dgm:spPr/>
      <dgm:t>
        <a:bodyPr/>
        <a:lstStyle/>
        <a:p>
          <a:endParaRPr lang="en-US"/>
        </a:p>
      </dgm:t>
    </dgm:pt>
    <dgm:pt modelId="{9ECFFEBB-D1D1-4E54-B82B-98B5AE619F14}" type="sibTrans" cxnId="{DCEFA7C6-CFB2-4E07-897F-2DFA8B400676}">
      <dgm:prSet/>
      <dgm:spPr/>
      <dgm:t>
        <a:bodyPr/>
        <a:lstStyle/>
        <a:p>
          <a:endParaRPr lang="en-US"/>
        </a:p>
      </dgm:t>
    </dgm:pt>
    <dgm:pt modelId="{FEE3A34F-CE49-4AE1-951A-53980390FE31}">
      <dgm:prSet phldrT="[Text]"/>
      <dgm:spPr/>
      <dgm:t>
        <a:bodyPr/>
        <a:lstStyle/>
        <a:p>
          <a:r>
            <a:rPr lang="en-US" dirty="0" smtClean="0"/>
            <a:t>Packaged in real-time and ready for analytics</a:t>
          </a:r>
          <a:endParaRPr lang="en-US" dirty="0"/>
        </a:p>
      </dgm:t>
    </dgm:pt>
    <dgm:pt modelId="{F4A0CA04-D454-4B91-B9DB-6C5E2DBDD24B}" type="parTrans" cxnId="{DE1FD4C4-22B4-4926-A048-4E0B767DA178}">
      <dgm:prSet/>
      <dgm:spPr/>
      <dgm:t>
        <a:bodyPr/>
        <a:lstStyle/>
        <a:p>
          <a:endParaRPr lang="en-US"/>
        </a:p>
      </dgm:t>
    </dgm:pt>
    <dgm:pt modelId="{79B4EF38-88E3-47E6-836C-0601F651DD4E}" type="sibTrans" cxnId="{DE1FD4C4-22B4-4926-A048-4E0B767DA178}">
      <dgm:prSet/>
      <dgm:spPr/>
      <dgm:t>
        <a:bodyPr/>
        <a:lstStyle/>
        <a:p>
          <a:endParaRPr lang="en-US"/>
        </a:p>
      </dgm:t>
    </dgm:pt>
    <dgm:pt modelId="{E36F2C40-881E-4CDE-9F22-F6626F650AB0}" type="pres">
      <dgm:prSet presAssocID="{C0A18749-63B7-4324-86FB-DEC47633B70B}" presName="Name0" presStyleCnt="0">
        <dgm:presLayoutVars>
          <dgm:dir/>
          <dgm:animLvl val="lvl"/>
          <dgm:resizeHandles val="exact"/>
        </dgm:presLayoutVars>
      </dgm:prSet>
      <dgm:spPr/>
    </dgm:pt>
    <dgm:pt modelId="{2E3AC43E-92C8-428D-9CC3-22939AC9E787}" type="pres">
      <dgm:prSet presAssocID="{0C8FF75F-C49D-4B07-ABBC-093F6DD00F49}" presName="parTxOnly" presStyleLbl="node1" presStyleIdx="0" presStyleCnt="3" custLinFactNeighborY="1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9BF8C-908A-4FAB-87EB-608F4255ED19}" type="pres">
      <dgm:prSet presAssocID="{21121876-D80D-4327-9F2D-26D372C2DC51}" presName="parTxOnlySpace" presStyleCnt="0"/>
      <dgm:spPr/>
    </dgm:pt>
    <dgm:pt modelId="{2F62788C-9F04-41A3-B4E1-0C9EC3D2CB10}" type="pres">
      <dgm:prSet presAssocID="{0EE0E16F-8940-45B7-AEA9-719E328BE38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AF60E-75A1-4107-8A83-F31D208BB403}" type="pres">
      <dgm:prSet presAssocID="{9ECFFEBB-D1D1-4E54-B82B-98B5AE619F14}" presName="parTxOnlySpace" presStyleCnt="0"/>
      <dgm:spPr/>
    </dgm:pt>
    <dgm:pt modelId="{765B805A-7D10-4F58-8569-A8331212ACE3}" type="pres">
      <dgm:prSet presAssocID="{FEE3A34F-CE49-4AE1-951A-53980390FE3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1FD4C4-22B4-4926-A048-4E0B767DA178}" srcId="{C0A18749-63B7-4324-86FB-DEC47633B70B}" destId="{FEE3A34F-CE49-4AE1-951A-53980390FE31}" srcOrd="2" destOrd="0" parTransId="{F4A0CA04-D454-4B91-B9DB-6C5E2DBDD24B}" sibTransId="{79B4EF38-88E3-47E6-836C-0601F651DD4E}"/>
    <dgm:cxn modelId="{930DB227-A372-43BF-9961-D2C04C4DD0DB}" type="presOf" srcId="{C0A18749-63B7-4324-86FB-DEC47633B70B}" destId="{E36F2C40-881E-4CDE-9F22-F6626F650AB0}" srcOrd="0" destOrd="0" presId="urn:microsoft.com/office/officeart/2005/8/layout/chevron1"/>
    <dgm:cxn modelId="{C6593E93-279F-4E94-82A7-26F4A24FF00C}" srcId="{C0A18749-63B7-4324-86FB-DEC47633B70B}" destId="{0C8FF75F-C49D-4B07-ABBC-093F6DD00F49}" srcOrd="0" destOrd="0" parTransId="{73A5B0DB-57D3-4353-B48E-763327030100}" sibTransId="{21121876-D80D-4327-9F2D-26D372C2DC51}"/>
    <dgm:cxn modelId="{D5A82F3E-CDEE-48D3-9378-8BD37399C3B0}" type="presOf" srcId="{0EE0E16F-8940-45B7-AEA9-719E328BE389}" destId="{2F62788C-9F04-41A3-B4E1-0C9EC3D2CB10}" srcOrd="0" destOrd="0" presId="urn:microsoft.com/office/officeart/2005/8/layout/chevron1"/>
    <dgm:cxn modelId="{DCEFA7C6-CFB2-4E07-897F-2DFA8B400676}" srcId="{C0A18749-63B7-4324-86FB-DEC47633B70B}" destId="{0EE0E16F-8940-45B7-AEA9-719E328BE389}" srcOrd="1" destOrd="0" parTransId="{505F5952-43CF-49A6-83F8-F4C73A2E9F5A}" sibTransId="{9ECFFEBB-D1D1-4E54-B82B-98B5AE619F14}"/>
    <dgm:cxn modelId="{34BFC111-5788-4DC7-9C31-690047B056CA}" type="presOf" srcId="{FEE3A34F-CE49-4AE1-951A-53980390FE31}" destId="{765B805A-7D10-4F58-8569-A8331212ACE3}" srcOrd="0" destOrd="0" presId="urn:microsoft.com/office/officeart/2005/8/layout/chevron1"/>
    <dgm:cxn modelId="{2102F295-67CD-4A85-AC6B-40E13B6158BE}" type="presOf" srcId="{0C8FF75F-C49D-4B07-ABBC-093F6DD00F49}" destId="{2E3AC43E-92C8-428D-9CC3-22939AC9E787}" srcOrd="0" destOrd="0" presId="urn:microsoft.com/office/officeart/2005/8/layout/chevron1"/>
    <dgm:cxn modelId="{C02B5D93-D059-4B3A-B396-44494FA4D023}" type="presParOf" srcId="{E36F2C40-881E-4CDE-9F22-F6626F650AB0}" destId="{2E3AC43E-92C8-428D-9CC3-22939AC9E787}" srcOrd="0" destOrd="0" presId="urn:microsoft.com/office/officeart/2005/8/layout/chevron1"/>
    <dgm:cxn modelId="{43C4D5F1-8B43-43E2-B71E-1B2E5574A29F}" type="presParOf" srcId="{E36F2C40-881E-4CDE-9F22-F6626F650AB0}" destId="{2109BF8C-908A-4FAB-87EB-608F4255ED19}" srcOrd="1" destOrd="0" presId="urn:microsoft.com/office/officeart/2005/8/layout/chevron1"/>
    <dgm:cxn modelId="{905D7E17-FC95-47E4-A930-41F69D6DB70F}" type="presParOf" srcId="{E36F2C40-881E-4CDE-9F22-F6626F650AB0}" destId="{2F62788C-9F04-41A3-B4E1-0C9EC3D2CB10}" srcOrd="2" destOrd="0" presId="urn:microsoft.com/office/officeart/2005/8/layout/chevron1"/>
    <dgm:cxn modelId="{4FD41AE2-D503-4532-83CF-B63901CB46F5}" type="presParOf" srcId="{E36F2C40-881E-4CDE-9F22-F6626F650AB0}" destId="{3C0AF60E-75A1-4107-8A83-F31D208BB403}" srcOrd="3" destOrd="0" presId="urn:microsoft.com/office/officeart/2005/8/layout/chevron1"/>
    <dgm:cxn modelId="{A6404F17-DF16-4D8B-B8FA-D27641191319}" type="presParOf" srcId="{E36F2C40-881E-4CDE-9F22-F6626F650AB0}" destId="{765B805A-7D10-4F58-8569-A8331212ACE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8504F-FF89-3946-B019-BB0B67E14DB1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31EF7-2040-6F48-BD97-D06F8FE9E082}">
      <dgm:prSet phldrT="[Text]"/>
      <dgm:spPr/>
      <dgm:t>
        <a:bodyPr/>
        <a:lstStyle/>
        <a:p>
          <a:r>
            <a:rPr lang="en-US" dirty="0" smtClean="0"/>
            <a:t>Understand the Customer</a:t>
          </a:r>
          <a:endParaRPr lang="en-US" dirty="0"/>
        </a:p>
      </dgm:t>
    </dgm:pt>
    <dgm:pt modelId="{978D52A1-CA7C-6749-BD41-253839F74E81}" type="parTrans" cxnId="{AE9E6415-ED8C-424E-A88C-539DD577BB6E}">
      <dgm:prSet/>
      <dgm:spPr/>
      <dgm:t>
        <a:bodyPr/>
        <a:lstStyle/>
        <a:p>
          <a:endParaRPr lang="en-US"/>
        </a:p>
      </dgm:t>
    </dgm:pt>
    <dgm:pt modelId="{7771D1B2-AFAA-E242-B02A-9A2D72EAA33B}" type="sibTrans" cxnId="{AE9E6415-ED8C-424E-A88C-539DD577BB6E}">
      <dgm:prSet/>
      <dgm:spPr/>
      <dgm:t>
        <a:bodyPr/>
        <a:lstStyle/>
        <a:p>
          <a:endParaRPr lang="en-US"/>
        </a:p>
      </dgm:t>
    </dgm:pt>
    <dgm:pt modelId="{C8507957-2490-464D-8E43-30144B6CC24A}">
      <dgm:prSet phldrT="[Text]"/>
      <dgm:spPr/>
      <dgm:t>
        <a:bodyPr/>
        <a:lstStyle/>
        <a:p>
          <a:r>
            <a:rPr lang="en-US" dirty="0" smtClean="0"/>
            <a:t>Target in Real Time</a:t>
          </a:r>
          <a:endParaRPr lang="en-US" dirty="0"/>
        </a:p>
      </dgm:t>
    </dgm:pt>
    <dgm:pt modelId="{B68B9EC0-B269-A24D-BE13-6A543A9D400D}" type="parTrans" cxnId="{FF5C1E15-A24E-3648-9F03-A181D3C1C20B}">
      <dgm:prSet/>
      <dgm:spPr/>
      <dgm:t>
        <a:bodyPr/>
        <a:lstStyle/>
        <a:p>
          <a:endParaRPr lang="en-US"/>
        </a:p>
      </dgm:t>
    </dgm:pt>
    <dgm:pt modelId="{E4486FBA-71D7-1B44-89DF-3C75FB7A17CE}" type="sibTrans" cxnId="{FF5C1E15-A24E-3648-9F03-A181D3C1C20B}">
      <dgm:prSet/>
      <dgm:spPr/>
      <dgm:t>
        <a:bodyPr/>
        <a:lstStyle/>
        <a:p>
          <a:endParaRPr lang="en-US"/>
        </a:p>
      </dgm:t>
    </dgm:pt>
    <dgm:pt modelId="{6CDCE528-5F85-0F43-995F-0CB8C2064779}">
      <dgm:prSet phldrT="[Text]"/>
      <dgm:spPr/>
      <dgm:t>
        <a:bodyPr/>
        <a:lstStyle/>
        <a:p>
          <a:r>
            <a:rPr lang="en-US" dirty="0" smtClean="0"/>
            <a:t>Personalize the Interaction</a:t>
          </a:r>
          <a:endParaRPr lang="en-US" dirty="0"/>
        </a:p>
      </dgm:t>
    </dgm:pt>
    <dgm:pt modelId="{048EDBF2-7E7C-6D48-B17E-FE35D190D551}" type="parTrans" cxnId="{4458043D-93A0-A644-B09A-2E7EB97E4A45}">
      <dgm:prSet/>
      <dgm:spPr/>
      <dgm:t>
        <a:bodyPr/>
        <a:lstStyle/>
        <a:p>
          <a:endParaRPr lang="en-US"/>
        </a:p>
      </dgm:t>
    </dgm:pt>
    <dgm:pt modelId="{71B3924F-CC3A-954F-92B6-3A036B82A16E}" type="sibTrans" cxnId="{4458043D-93A0-A644-B09A-2E7EB97E4A45}">
      <dgm:prSet/>
      <dgm:spPr/>
      <dgm:t>
        <a:bodyPr/>
        <a:lstStyle/>
        <a:p>
          <a:endParaRPr lang="en-US"/>
        </a:p>
      </dgm:t>
    </dgm:pt>
    <dgm:pt modelId="{28C91104-5DCC-8E47-AE2D-52E40149E8BF}" type="pres">
      <dgm:prSet presAssocID="{D7B8504F-FF89-3946-B019-BB0B67E14D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06C687-9F61-1343-BAD7-BDB758407CDC}" type="pres">
      <dgm:prSet presAssocID="{D7B8504F-FF89-3946-B019-BB0B67E14DB1}" presName="arrow" presStyleLbl="bgShp" presStyleIdx="0" presStyleCnt="1"/>
      <dgm:spPr/>
    </dgm:pt>
    <dgm:pt modelId="{E6ABA8B2-FE4E-8447-BBA7-B2230DCDA359}" type="pres">
      <dgm:prSet presAssocID="{D7B8504F-FF89-3946-B019-BB0B67E14DB1}" presName="linearProcess" presStyleCnt="0"/>
      <dgm:spPr/>
    </dgm:pt>
    <dgm:pt modelId="{0A69A98E-DA8B-F146-84AB-F0AA985FCF69}" type="pres">
      <dgm:prSet presAssocID="{4B031EF7-2040-6F48-BD97-D06F8FE9E0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63643-15BD-C049-9BA0-5A1F729F60D8}" type="pres">
      <dgm:prSet presAssocID="{7771D1B2-AFAA-E242-B02A-9A2D72EAA33B}" presName="sibTrans" presStyleCnt="0"/>
      <dgm:spPr/>
    </dgm:pt>
    <dgm:pt modelId="{499D6CA3-0BC6-9447-BDDC-4ED8A454CBCA}" type="pres">
      <dgm:prSet presAssocID="{C8507957-2490-464D-8E43-30144B6CC24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7BE5D-B10C-0748-90BF-497700B90671}" type="pres">
      <dgm:prSet presAssocID="{E4486FBA-71D7-1B44-89DF-3C75FB7A17CE}" presName="sibTrans" presStyleCnt="0"/>
      <dgm:spPr/>
    </dgm:pt>
    <dgm:pt modelId="{539A72DC-3415-E546-9BAB-112E3075BBA8}" type="pres">
      <dgm:prSet presAssocID="{6CDCE528-5F85-0F43-995F-0CB8C20647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8043D-93A0-A644-B09A-2E7EB97E4A45}" srcId="{D7B8504F-FF89-3946-B019-BB0B67E14DB1}" destId="{6CDCE528-5F85-0F43-995F-0CB8C2064779}" srcOrd="2" destOrd="0" parTransId="{048EDBF2-7E7C-6D48-B17E-FE35D190D551}" sibTransId="{71B3924F-CC3A-954F-92B6-3A036B82A16E}"/>
    <dgm:cxn modelId="{E7E1F97C-18C3-4538-B3EB-B3B8FB548671}" type="presOf" srcId="{D7B8504F-FF89-3946-B019-BB0B67E14DB1}" destId="{28C91104-5DCC-8E47-AE2D-52E40149E8BF}" srcOrd="0" destOrd="0" presId="urn:microsoft.com/office/officeart/2005/8/layout/hProcess9"/>
    <dgm:cxn modelId="{09C404B3-E94F-4B04-BF21-7C6099017E28}" type="presOf" srcId="{4B031EF7-2040-6F48-BD97-D06F8FE9E082}" destId="{0A69A98E-DA8B-F146-84AB-F0AA985FCF69}" srcOrd="0" destOrd="0" presId="urn:microsoft.com/office/officeart/2005/8/layout/hProcess9"/>
    <dgm:cxn modelId="{9BE50711-80AC-4D93-A5F8-B114B648AC50}" type="presOf" srcId="{C8507957-2490-464D-8E43-30144B6CC24A}" destId="{499D6CA3-0BC6-9447-BDDC-4ED8A454CBCA}" srcOrd="0" destOrd="0" presId="urn:microsoft.com/office/officeart/2005/8/layout/hProcess9"/>
    <dgm:cxn modelId="{AE9E6415-ED8C-424E-A88C-539DD577BB6E}" srcId="{D7B8504F-FF89-3946-B019-BB0B67E14DB1}" destId="{4B031EF7-2040-6F48-BD97-D06F8FE9E082}" srcOrd="0" destOrd="0" parTransId="{978D52A1-CA7C-6749-BD41-253839F74E81}" sibTransId="{7771D1B2-AFAA-E242-B02A-9A2D72EAA33B}"/>
    <dgm:cxn modelId="{FF5C1E15-A24E-3648-9F03-A181D3C1C20B}" srcId="{D7B8504F-FF89-3946-B019-BB0B67E14DB1}" destId="{C8507957-2490-464D-8E43-30144B6CC24A}" srcOrd="1" destOrd="0" parTransId="{B68B9EC0-B269-A24D-BE13-6A543A9D400D}" sibTransId="{E4486FBA-71D7-1B44-89DF-3C75FB7A17CE}"/>
    <dgm:cxn modelId="{A027B7F7-6375-4864-9B79-9A631C208718}" type="presOf" srcId="{6CDCE528-5F85-0F43-995F-0CB8C2064779}" destId="{539A72DC-3415-E546-9BAB-112E3075BBA8}" srcOrd="0" destOrd="0" presId="urn:microsoft.com/office/officeart/2005/8/layout/hProcess9"/>
    <dgm:cxn modelId="{9AB03F03-4CF9-4343-B4D0-198A6438EA3F}" type="presParOf" srcId="{28C91104-5DCC-8E47-AE2D-52E40149E8BF}" destId="{0706C687-9F61-1343-BAD7-BDB758407CDC}" srcOrd="0" destOrd="0" presId="urn:microsoft.com/office/officeart/2005/8/layout/hProcess9"/>
    <dgm:cxn modelId="{2D631AE7-3644-4ACF-A421-20F0C82DB3AF}" type="presParOf" srcId="{28C91104-5DCC-8E47-AE2D-52E40149E8BF}" destId="{E6ABA8B2-FE4E-8447-BBA7-B2230DCDA359}" srcOrd="1" destOrd="0" presId="urn:microsoft.com/office/officeart/2005/8/layout/hProcess9"/>
    <dgm:cxn modelId="{8449D188-98D4-47FC-B721-98B0ED6F6CFB}" type="presParOf" srcId="{E6ABA8B2-FE4E-8447-BBA7-B2230DCDA359}" destId="{0A69A98E-DA8B-F146-84AB-F0AA985FCF69}" srcOrd="0" destOrd="0" presId="urn:microsoft.com/office/officeart/2005/8/layout/hProcess9"/>
    <dgm:cxn modelId="{F83A256A-14F5-4C3E-9BFA-54243F290981}" type="presParOf" srcId="{E6ABA8B2-FE4E-8447-BBA7-B2230DCDA359}" destId="{4F563643-15BD-C049-9BA0-5A1F729F60D8}" srcOrd="1" destOrd="0" presId="urn:microsoft.com/office/officeart/2005/8/layout/hProcess9"/>
    <dgm:cxn modelId="{68CC8960-62A2-4AD0-835D-B285A5026E9A}" type="presParOf" srcId="{E6ABA8B2-FE4E-8447-BBA7-B2230DCDA359}" destId="{499D6CA3-0BC6-9447-BDDC-4ED8A454CBCA}" srcOrd="2" destOrd="0" presId="urn:microsoft.com/office/officeart/2005/8/layout/hProcess9"/>
    <dgm:cxn modelId="{A03D1B87-A3E6-4F81-808A-CF03156EFE93}" type="presParOf" srcId="{E6ABA8B2-FE4E-8447-BBA7-B2230DCDA359}" destId="{F167BE5D-B10C-0748-90BF-497700B90671}" srcOrd="3" destOrd="0" presId="urn:microsoft.com/office/officeart/2005/8/layout/hProcess9"/>
    <dgm:cxn modelId="{7C29F2B7-E492-4D86-AB24-D5DFD7F44226}" type="presParOf" srcId="{E6ABA8B2-FE4E-8447-BBA7-B2230DCDA359}" destId="{539A72DC-3415-E546-9BAB-112E3075BBA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B8504F-FF89-3946-B019-BB0B67E14DB1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31EF7-2040-6F48-BD97-D06F8FE9E082}">
      <dgm:prSet phldrT="[Text]"/>
      <dgm:spPr/>
      <dgm:t>
        <a:bodyPr/>
        <a:lstStyle/>
        <a:p>
          <a:r>
            <a:rPr lang="en-US" dirty="0" smtClean="0"/>
            <a:t>Understand the Situation</a:t>
          </a:r>
          <a:endParaRPr lang="en-US" dirty="0"/>
        </a:p>
      </dgm:t>
    </dgm:pt>
    <dgm:pt modelId="{978D52A1-CA7C-6749-BD41-253839F74E81}" type="parTrans" cxnId="{AE9E6415-ED8C-424E-A88C-539DD577BB6E}">
      <dgm:prSet/>
      <dgm:spPr/>
      <dgm:t>
        <a:bodyPr/>
        <a:lstStyle/>
        <a:p>
          <a:endParaRPr lang="en-US"/>
        </a:p>
      </dgm:t>
    </dgm:pt>
    <dgm:pt modelId="{7771D1B2-AFAA-E242-B02A-9A2D72EAA33B}" type="sibTrans" cxnId="{AE9E6415-ED8C-424E-A88C-539DD577BB6E}">
      <dgm:prSet/>
      <dgm:spPr/>
      <dgm:t>
        <a:bodyPr/>
        <a:lstStyle/>
        <a:p>
          <a:endParaRPr lang="en-US"/>
        </a:p>
      </dgm:t>
    </dgm:pt>
    <dgm:pt modelId="{C8507957-2490-464D-8E43-30144B6CC24A}">
      <dgm:prSet phldrT="[Text]"/>
      <dgm:spPr/>
      <dgm:t>
        <a:bodyPr/>
        <a:lstStyle/>
        <a:p>
          <a:r>
            <a:rPr lang="en-US" dirty="0" smtClean="0"/>
            <a:t>Decide in Real Time</a:t>
          </a:r>
          <a:endParaRPr lang="en-US" dirty="0"/>
        </a:p>
      </dgm:t>
    </dgm:pt>
    <dgm:pt modelId="{B68B9EC0-B269-A24D-BE13-6A543A9D400D}" type="parTrans" cxnId="{FF5C1E15-A24E-3648-9F03-A181D3C1C20B}">
      <dgm:prSet/>
      <dgm:spPr/>
      <dgm:t>
        <a:bodyPr/>
        <a:lstStyle/>
        <a:p>
          <a:endParaRPr lang="en-US"/>
        </a:p>
      </dgm:t>
    </dgm:pt>
    <dgm:pt modelId="{E4486FBA-71D7-1B44-89DF-3C75FB7A17CE}" type="sibTrans" cxnId="{FF5C1E15-A24E-3648-9F03-A181D3C1C20B}">
      <dgm:prSet/>
      <dgm:spPr/>
      <dgm:t>
        <a:bodyPr/>
        <a:lstStyle/>
        <a:p>
          <a:endParaRPr lang="en-US"/>
        </a:p>
      </dgm:t>
    </dgm:pt>
    <dgm:pt modelId="{6CDCE528-5F85-0F43-995F-0CB8C2064779}">
      <dgm:prSet phldrT="[Text]"/>
      <dgm:spPr/>
      <dgm:t>
        <a:bodyPr/>
        <a:lstStyle/>
        <a:p>
          <a:r>
            <a:rPr lang="en-US" dirty="0" smtClean="0"/>
            <a:t>Personalize the Interaction</a:t>
          </a:r>
          <a:endParaRPr lang="en-US" dirty="0"/>
        </a:p>
      </dgm:t>
    </dgm:pt>
    <dgm:pt modelId="{048EDBF2-7E7C-6D48-B17E-FE35D190D551}" type="parTrans" cxnId="{4458043D-93A0-A644-B09A-2E7EB97E4A45}">
      <dgm:prSet/>
      <dgm:spPr/>
      <dgm:t>
        <a:bodyPr/>
        <a:lstStyle/>
        <a:p>
          <a:endParaRPr lang="en-US"/>
        </a:p>
      </dgm:t>
    </dgm:pt>
    <dgm:pt modelId="{71B3924F-CC3A-954F-92B6-3A036B82A16E}" type="sibTrans" cxnId="{4458043D-93A0-A644-B09A-2E7EB97E4A45}">
      <dgm:prSet/>
      <dgm:spPr/>
      <dgm:t>
        <a:bodyPr/>
        <a:lstStyle/>
        <a:p>
          <a:endParaRPr lang="en-US"/>
        </a:p>
      </dgm:t>
    </dgm:pt>
    <dgm:pt modelId="{28C91104-5DCC-8E47-AE2D-52E40149E8BF}" type="pres">
      <dgm:prSet presAssocID="{D7B8504F-FF89-3946-B019-BB0B67E14D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06C687-9F61-1343-BAD7-BDB758407CDC}" type="pres">
      <dgm:prSet presAssocID="{D7B8504F-FF89-3946-B019-BB0B67E14DB1}" presName="arrow" presStyleLbl="bgShp" presStyleIdx="0" presStyleCnt="1"/>
      <dgm:spPr/>
    </dgm:pt>
    <dgm:pt modelId="{E6ABA8B2-FE4E-8447-BBA7-B2230DCDA359}" type="pres">
      <dgm:prSet presAssocID="{D7B8504F-FF89-3946-B019-BB0B67E14DB1}" presName="linearProcess" presStyleCnt="0"/>
      <dgm:spPr/>
    </dgm:pt>
    <dgm:pt modelId="{0A69A98E-DA8B-F146-84AB-F0AA985FCF69}" type="pres">
      <dgm:prSet presAssocID="{4B031EF7-2040-6F48-BD97-D06F8FE9E0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63643-15BD-C049-9BA0-5A1F729F60D8}" type="pres">
      <dgm:prSet presAssocID="{7771D1B2-AFAA-E242-B02A-9A2D72EAA33B}" presName="sibTrans" presStyleCnt="0"/>
      <dgm:spPr/>
    </dgm:pt>
    <dgm:pt modelId="{499D6CA3-0BC6-9447-BDDC-4ED8A454CBCA}" type="pres">
      <dgm:prSet presAssocID="{C8507957-2490-464D-8E43-30144B6CC24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7BE5D-B10C-0748-90BF-497700B90671}" type="pres">
      <dgm:prSet presAssocID="{E4486FBA-71D7-1B44-89DF-3C75FB7A17CE}" presName="sibTrans" presStyleCnt="0"/>
      <dgm:spPr/>
    </dgm:pt>
    <dgm:pt modelId="{539A72DC-3415-E546-9BAB-112E3075BBA8}" type="pres">
      <dgm:prSet presAssocID="{6CDCE528-5F85-0F43-995F-0CB8C20647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7C0D3-C1B2-477E-8CD0-54DA8B5EB363}" type="presOf" srcId="{6CDCE528-5F85-0F43-995F-0CB8C2064779}" destId="{539A72DC-3415-E546-9BAB-112E3075BBA8}" srcOrd="0" destOrd="0" presId="urn:microsoft.com/office/officeart/2005/8/layout/hProcess9"/>
    <dgm:cxn modelId="{4458043D-93A0-A644-B09A-2E7EB97E4A45}" srcId="{D7B8504F-FF89-3946-B019-BB0B67E14DB1}" destId="{6CDCE528-5F85-0F43-995F-0CB8C2064779}" srcOrd="2" destOrd="0" parTransId="{048EDBF2-7E7C-6D48-B17E-FE35D190D551}" sibTransId="{71B3924F-CC3A-954F-92B6-3A036B82A16E}"/>
    <dgm:cxn modelId="{4389AE55-76B3-4478-954C-4606F7BB312B}" type="presOf" srcId="{4B031EF7-2040-6F48-BD97-D06F8FE9E082}" destId="{0A69A98E-DA8B-F146-84AB-F0AA985FCF69}" srcOrd="0" destOrd="0" presId="urn:microsoft.com/office/officeart/2005/8/layout/hProcess9"/>
    <dgm:cxn modelId="{9AF48DCF-9E00-4419-A250-3C15406209EA}" type="presOf" srcId="{C8507957-2490-464D-8E43-30144B6CC24A}" destId="{499D6CA3-0BC6-9447-BDDC-4ED8A454CBCA}" srcOrd="0" destOrd="0" presId="urn:microsoft.com/office/officeart/2005/8/layout/hProcess9"/>
    <dgm:cxn modelId="{B1D99579-5325-4949-A580-457B1DA81A4C}" type="presOf" srcId="{D7B8504F-FF89-3946-B019-BB0B67E14DB1}" destId="{28C91104-5DCC-8E47-AE2D-52E40149E8BF}" srcOrd="0" destOrd="0" presId="urn:microsoft.com/office/officeart/2005/8/layout/hProcess9"/>
    <dgm:cxn modelId="{AE9E6415-ED8C-424E-A88C-539DD577BB6E}" srcId="{D7B8504F-FF89-3946-B019-BB0B67E14DB1}" destId="{4B031EF7-2040-6F48-BD97-D06F8FE9E082}" srcOrd="0" destOrd="0" parTransId="{978D52A1-CA7C-6749-BD41-253839F74E81}" sibTransId="{7771D1B2-AFAA-E242-B02A-9A2D72EAA33B}"/>
    <dgm:cxn modelId="{FF5C1E15-A24E-3648-9F03-A181D3C1C20B}" srcId="{D7B8504F-FF89-3946-B019-BB0B67E14DB1}" destId="{C8507957-2490-464D-8E43-30144B6CC24A}" srcOrd="1" destOrd="0" parTransId="{B68B9EC0-B269-A24D-BE13-6A543A9D400D}" sibTransId="{E4486FBA-71D7-1B44-89DF-3C75FB7A17CE}"/>
    <dgm:cxn modelId="{6CCF80EB-0A83-4014-A7DE-81E7D0E3C698}" type="presParOf" srcId="{28C91104-5DCC-8E47-AE2D-52E40149E8BF}" destId="{0706C687-9F61-1343-BAD7-BDB758407CDC}" srcOrd="0" destOrd="0" presId="urn:microsoft.com/office/officeart/2005/8/layout/hProcess9"/>
    <dgm:cxn modelId="{4E117050-C0CE-4FE1-A0B6-D8B8AB9B291A}" type="presParOf" srcId="{28C91104-5DCC-8E47-AE2D-52E40149E8BF}" destId="{E6ABA8B2-FE4E-8447-BBA7-B2230DCDA359}" srcOrd="1" destOrd="0" presId="urn:microsoft.com/office/officeart/2005/8/layout/hProcess9"/>
    <dgm:cxn modelId="{33B07E84-5AC0-465B-986B-802F5410891F}" type="presParOf" srcId="{E6ABA8B2-FE4E-8447-BBA7-B2230DCDA359}" destId="{0A69A98E-DA8B-F146-84AB-F0AA985FCF69}" srcOrd="0" destOrd="0" presId="urn:microsoft.com/office/officeart/2005/8/layout/hProcess9"/>
    <dgm:cxn modelId="{66B7A7A2-55AB-4AF0-8EB8-BC3411B70AA1}" type="presParOf" srcId="{E6ABA8B2-FE4E-8447-BBA7-B2230DCDA359}" destId="{4F563643-15BD-C049-9BA0-5A1F729F60D8}" srcOrd="1" destOrd="0" presId="urn:microsoft.com/office/officeart/2005/8/layout/hProcess9"/>
    <dgm:cxn modelId="{05923263-8F0E-4A8E-88FD-46D730CD99C7}" type="presParOf" srcId="{E6ABA8B2-FE4E-8447-BBA7-B2230DCDA359}" destId="{499D6CA3-0BC6-9447-BDDC-4ED8A454CBCA}" srcOrd="2" destOrd="0" presId="urn:microsoft.com/office/officeart/2005/8/layout/hProcess9"/>
    <dgm:cxn modelId="{8748E918-F4E1-4C58-9BE5-65054C94DE09}" type="presParOf" srcId="{E6ABA8B2-FE4E-8447-BBA7-B2230DCDA359}" destId="{F167BE5D-B10C-0748-90BF-497700B90671}" srcOrd="3" destOrd="0" presId="urn:microsoft.com/office/officeart/2005/8/layout/hProcess9"/>
    <dgm:cxn modelId="{3A6D0188-35B1-4CA6-AE2D-49A04847810B}" type="presParOf" srcId="{E6ABA8B2-FE4E-8447-BBA7-B2230DCDA359}" destId="{539A72DC-3415-E546-9BAB-112E3075BBA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0B79-72B1-4916-A015-304CA9892136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FA44E-6274-4191-83BF-8A4134FAB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7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5364" y="914703"/>
            <a:ext cx="5816203" cy="332316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Most browsers covered by dynamic tag, including on mobile platforms</a:t>
            </a:r>
          </a:p>
          <a:p>
            <a:r>
              <a:rPr lang="en-GB" smtClean="0"/>
              <a:t>Note on mobile Apps: Only Apple (iOS) and Android Apps can be tagged.  The latest Blackberry OS is capable of running converted Android Apps, opening up this platform as well in some circumstances.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8" indent="-28571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75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25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75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2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7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2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7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D948437-3411-41BB-83D9-66B3BA47A771}" type="slidenum">
              <a:rPr lang="en-GB" smtClean="0"/>
              <a:pPr eaLnBrk="1" hangingPunct="1">
                <a:defRPr/>
              </a:pPr>
              <a:t>25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6" y="3096972"/>
            <a:ext cx="7116763" cy="430887"/>
          </a:xfrm>
        </p:spPr>
        <p:txBody>
          <a:bodyPr anchor="b"/>
          <a:lstStyle>
            <a:lvl1pPr>
              <a:defRPr sz="2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339726" y="3441126"/>
            <a:ext cx="7116763" cy="276999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1" y="6642556"/>
            <a:ext cx="193198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  <a:t/>
            </a:r>
            <a:b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</a:br>
            <a: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  <a:t>Copyright © 2012,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7670800" y="0"/>
            <a:ext cx="0" cy="685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8" y="3235932"/>
            <a:ext cx="725468" cy="3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45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650" y="468833"/>
            <a:ext cx="8315487" cy="338554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" y="6642556"/>
            <a:ext cx="193198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/>
            </a:r>
            <a:b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</a:b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>Copyright © 2012, SAS Institute Inc. All rights reserved.</a:t>
            </a:r>
          </a:p>
        </p:txBody>
      </p:sp>
      <p:pic>
        <p:nvPicPr>
          <p:cNvPr id="9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6383547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36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0443" y="3247023"/>
            <a:ext cx="5494270" cy="338554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" y="6642556"/>
            <a:ext cx="193198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  <a:t/>
            </a:r>
            <a:b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</a:br>
            <a: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  <a:t>Copyright © 2012,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7753017" y="6486669"/>
            <a:ext cx="1336916" cy="371331"/>
            <a:chOff x="7807084" y="4865002"/>
            <a:chExt cx="1336916" cy="278498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935751"/>
              <a:ext cx="1336916" cy="20774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274320"/>
              <a:r>
                <a:rPr lang="en-US" sz="1200" dirty="0">
                  <a:solidFill>
                    <a:srgbClr val="007DC3"/>
                  </a:solidFill>
                </a:rPr>
                <a:t>www.SAS.com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6" descr="SAS_LOGO_horz288_LG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82778" y="3195647"/>
            <a:ext cx="2024623" cy="4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1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917284" y="2655755"/>
            <a:ext cx="33094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596267"/>
                </a:solidFill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1371600" y="1028700"/>
            <a:ext cx="6400800" cy="48006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" y="6642556"/>
            <a:ext cx="193198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  <a:t/>
            </a:r>
            <a:br>
              <a:rPr lang="en-US" sz="400" kern="300" spc="5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</a:br>
            <a:r>
              <a:rPr lang="en-US" sz="400" kern="300" spc="5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  <a:t>Copyright © 2012,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3802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492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733800" y="6490156"/>
            <a:ext cx="1601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C8A"/>
              </a:buClr>
              <a:buFont typeface="Wingdings" pitchFamily="2" charset="2"/>
              <a:buNone/>
            </a:pPr>
            <a:r>
              <a:rPr lang="en-US" sz="800" b="1" dirty="0">
                <a:solidFill>
                  <a:srgbClr val="004A8C"/>
                </a:solidFill>
              </a:rPr>
              <a:t>SAS Company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396383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ustomer Success Layout_No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67525" y="334638"/>
            <a:ext cx="1921980" cy="40011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2000" dirty="0" smtClean="0"/>
              <a:t>Industry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5612" y="1448584"/>
            <a:ext cx="8231188" cy="14219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2880" indent="-182880" defTabSz="365760">
              <a:lnSpc>
                <a:spcPct val="120000"/>
              </a:lnSpc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365760" indent="-182880" defTabSz="365760">
              <a:lnSpc>
                <a:spcPct val="120000"/>
              </a:lnSpc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 marL="548640" indent="-182880" defTabSz="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 marL="731520" indent="-182880" defTabSz="365760">
              <a:lnSpc>
                <a:spcPct val="120000"/>
              </a:lnSpc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914400" indent="-182880" defTabSz="365760">
              <a:lnSpc>
                <a:spcPct val="120000"/>
              </a:lnSpc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4" y="358360"/>
            <a:ext cx="6411912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8"/>
          </p:nvPr>
        </p:nvSpPr>
        <p:spPr>
          <a:xfrm>
            <a:off x="455613" y="3390611"/>
            <a:ext cx="8231187" cy="14219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2880" indent="-182880" defTabSz="365760">
              <a:lnSpc>
                <a:spcPct val="120000"/>
              </a:lnSpc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365760" indent="-182880" defTabSz="365760">
              <a:lnSpc>
                <a:spcPct val="120000"/>
              </a:lnSpc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 marL="548640" indent="-182880" defTabSz="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 marL="731520" indent="-182880" defTabSz="365760">
              <a:lnSpc>
                <a:spcPct val="120000"/>
              </a:lnSpc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914400" indent="-182880" defTabSz="365760">
              <a:lnSpc>
                <a:spcPct val="120000"/>
              </a:lnSpc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0"/>
          </p:nvPr>
        </p:nvSpPr>
        <p:spPr>
          <a:xfrm>
            <a:off x="455614" y="4649256"/>
            <a:ext cx="8231185" cy="14219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2880" indent="-182880" defTabSz="365760">
              <a:lnSpc>
                <a:spcPct val="120000"/>
              </a:lnSpc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365760" indent="-182880" defTabSz="365760">
              <a:lnSpc>
                <a:spcPct val="120000"/>
              </a:lnSpc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 marL="548640" indent="-182880" defTabSz="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 marL="731520" indent="-182880" defTabSz="365760">
              <a:lnSpc>
                <a:spcPct val="120000"/>
              </a:lnSpc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914400" indent="-182880" defTabSz="365760">
              <a:lnSpc>
                <a:spcPct val="120000"/>
              </a:lnSpc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615" y="847022"/>
            <a:ext cx="410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/>
            <a:r>
              <a:rPr lang="en-US" sz="1600" b="1" cap="all" dirty="0">
                <a:solidFill>
                  <a:srgbClr val="003B76"/>
                </a:solidFill>
              </a:rPr>
              <a:t>Business Issue</a:t>
            </a:r>
            <a:endParaRPr lang="en-US" sz="1600" cap="all" dirty="0">
              <a:solidFill>
                <a:srgbClr val="003B76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55615" y="2818591"/>
            <a:ext cx="410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/>
            <a:r>
              <a:rPr lang="en-US" sz="1600" b="1" cap="all" dirty="0">
                <a:solidFill>
                  <a:srgbClr val="003B76"/>
                </a:solidFill>
              </a:rPr>
              <a:t>Solution</a:t>
            </a:r>
            <a:endParaRPr lang="en-US" sz="1600" cap="all" dirty="0">
              <a:solidFill>
                <a:srgbClr val="003B76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5614" y="4041014"/>
            <a:ext cx="410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/>
            <a:r>
              <a:rPr lang="en-US" sz="1600" b="1" cap="all" dirty="0">
                <a:solidFill>
                  <a:srgbClr val="003B76"/>
                </a:solidFill>
              </a:rPr>
              <a:t>Results</a:t>
            </a:r>
            <a:endParaRPr lang="en-US" sz="1600" cap="all" dirty="0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ustomer Suc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67525" y="334638"/>
            <a:ext cx="1921980" cy="40011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000" b="0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sz="2000" dirty="0" smtClean="0"/>
              <a:t>Industry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5613" y="1448584"/>
            <a:ext cx="5098164" cy="1421928"/>
          </a:xfrm>
          <a:prstGeom prst="rect">
            <a:avLst/>
          </a:prstGeom>
        </p:spPr>
        <p:txBody>
          <a:bodyPr>
            <a:spAutoFit/>
          </a:bodyPr>
          <a:lstStyle>
            <a:lvl1pPr marL="18288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36576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 marL="548640" indent="-182880" defTabSz="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 marL="73152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91440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0029" y="5449433"/>
            <a:ext cx="3225684" cy="387798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Add link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4" y="357982"/>
            <a:ext cx="6411912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8"/>
          </p:nvPr>
        </p:nvSpPr>
        <p:spPr>
          <a:xfrm>
            <a:off x="455614" y="3390611"/>
            <a:ext cx="5088537" cy="1421928"/>
          </a:xfrm>
          <a:prstGeom prst="rect">
            <a:avLst/>
          </a:prstGeom>
        </p:spPr>
        <p:txBody>
          <a:bodyPr>
            <a:spAutoFit/>
          </a:bodyPr>
          <a:lstStyle>
            <a:lvl1pPr marL="18288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36576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 marL="548640" indent="-182880" defTabSz="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 marL="73152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91440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0"/>
          </p:nvPr>
        </p:nvSpPr>
        <p:spPr>
          <a:xfrm>
            <a:off x="455613" y="4649256"/>
            <a:ext cx="5088539" cy="1421928"/>
          </a:xfrm>
          <a:prstGeom prst="rect">
            <a:avLst/>
          </a:prstGeom>
        </p:spPr>
        <p:txBody>
          <a:bodyPr>
            <a:spAutoFit/>
          </a:bodyPr>
          <a:lstStyle>
            <a:lvl1pPr marL="18288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36576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 marL="548640" indent="-182880" defTabSz="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 marL="73152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914400" indent="-182880" defTabSz="365760">
              <a:lnSpc>
                <a:spcPct val="120000"/>
              </a:lnSpc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614" y="847022"/>
            <a:ext cx="470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/>
            <a:r>
              <a:rPr lang="en-US" sz="1600" b="1" cap="all" dirty="0">
                <a:solidFill>
                  <a:srgbClr val="003B76"/>
                </a:solidFill>
              </a:rPr>
              <a:t>Business Issue</a:t>
            </a:r>
            <a:endParaRPr lang="en-US" sz="1600" cap="all" dirty="0">
              <a:solidFill>
                <a:srgbClr val="003B76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55614" y="2818591"/>
            <a:ext cx="4721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/>
            <a:r>
              <a:rPr lang="en-US" sz="1600" b="1" cap="all" dirty="0">
                <a:solidFill>
                  <a:srgbClr val="003B76"/>
                </a:solidFill>
              </a:rPr>
              <a:t>Solution</a:t>
            </a:r>
            <a:endParaRPr lang="en-US" sz="1600" cap="all" dirty="0">
              <a:solidFill>
                <a:srgbClr val="003B76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5614" y="4041014"/>
            <a:ext cx="4721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/>
            <a:r>
              <a:rPr lang="en-US" sz="1600" b="1" cap="all" dirty="0">
                <a:solidFill>
                  <a:srgbClr val="003B76"/>
                </a:solidFill>
              </a:rPr>
              <a:t>Results</a:t>
            </a:r>
            <a:endParaRPr lang="en-US" sz="1600" cap="all" dirty="0">
              <a:solidFill>
                <a:srgbClr val="003B76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754845" y="1853061"/>
            <a:ext cx="3041650" cy="16435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347663" marR="0" lvl="0" indent="-347663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/>
              <a:t>“Utilizing SAS and improved decision processes, we’ve had a reduction in inventories, an increase in inventory turn and better visibility into merchandise planning.”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5749129" y="4362213"/>
            <a:ext cx="3053082" cy="4524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347663" marR="0" lvl="0" indent="-347663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b="1" dirty="0" smtClean="0"/>
              <a:t>Spokesperson’s Name</a:t>
            </a:r>
            <a:br>
              <a:rPr lang="en-US" b="1" dirty="0" smtClean="0"/>
            </a:br>
            <a:r>
              <a:rPr lang="en-US" sz="1200" dirty="0" smtClean="0">
                <a:solidFill>
                  <a:schemeClr val="bg2"/>
                </a:solidFill>
              </a:rPr>
              <a:t>Spokesperson’s Job Title</a:t>
            </a:r>
          </a:p>
        </p:txBody>
      </p:sp>
    </p:spTree>
    <p:extLst>
      <p:ext uri="{BB962C8B-B14F-4D97-AF65-F5344CB8AC3E}">
        <p14:creationId xmlns:p14="http://schemas.microsoft.com/office/powerpoint/2010/main" val="41490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0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2635255" y="397555"/>
            <a:ext cx="6054720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2736503"/>
            <a:ext cx="8232776" cy="1384995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375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557"/>
            <a:ext cx="9144000" cy="113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22" y="2322328"/>
            <a:ext cx="6971533" cy="400110"/>
          </a:xfr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2722307"/>
            <a:ext cx="6972300" cy="276999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1" y="6642556"/>
            <a:ext cx="193198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/>
            </a:r>
            <a:b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</a:b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>Copyright © 2012,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70800" y="2093557"/>
            <a:ext cx="0" cy="1138844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8" y="2469911"/>
            <a:ext cx="725468" cy="3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93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635257" y="397555"/>
            <a:ext cx="6061271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4665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991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99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85521"/>
            <a:ext cx="2330456" cy="5847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36851" y="397555"/>
            <a:ext cx="5953124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736850" y="2736503"/>
            <a:ext cx="5943600" cy="1384995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3050435"/>
            <a:ext cx="2325116" cy="757130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1" y="6642556"/>
            <a:ext cx="193198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  <a:t/>
            </a:r>
            <a:b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</a:br>
            <a: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  <a:t>Copyright © 2012, SAS Institute Inc. All rights reserved.</a:t>
            </a:r>
          </a:p>
        </p:txBody>
      </p:sp>
      <p:pic>
        <p:nvPicPr>
          <p:cNvPr id="10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6383547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5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0"/>
            <a:ext cx="26289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6" y="420833"/>
            <a:ext cx="3879844" cy="307777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6405" y="2736503"/>
            <a:ext cx="5578454" cy="1384995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602412" y="421589"/>
            <a:ext cx="2448465" cy="30777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3050435"/>
            <a:ext cx="2448000" cy="757130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1" y="6642556"/>
            <a:ext cx="193198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/>
            </a:r>
            <a:b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</a:b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>Copyright © 2012, SAS Institute Inc. All rights reserved.</a:t>
            </a:r>
          </a:p>
        </p:txBody>
      </p:sp>
      <p:pic>
        <p:nvPicPr>
          <p:cNvPr id="13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99" y="6384289"/>
            <a:ext cx="1018358" cy="236924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53904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900"/>
            <a:ext cx="9144000" cy="39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0" y="391899"/>
            <a:ext cx="6051550" cy="33855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68313" y="2736503"/>
            <a:ext cx="4010025" cy="1384995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64076" y="2736503"/>
            <a:ext cx="4022725" cy="1384995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1" y="6642556"/>
            <a:ext cx="193198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/>
            </a:r>
            <a:b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</a:b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>Copyright © 2012, SAS Institute Inc. All rights reserved.</a:t>
            </a:r>
          </a:p>
        </p:txBody>
      </p:sp>
      <p:pic>
        <p:nvPicPr>
          <p:cNvPr id="5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6383547"/>
            <a:ext cx="1018358" cy="236924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1697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2635256" y="399567"/>
            <a:ext cx="6047152" cy="33855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57202" y="2736503"/>
            <a:ext cx="3883025" cy="1384995"/>
          </a:xfrm>
        </p:spPr>
        <p:txBody>
          <a:bodyPr wrap="square" anchor="ctr">
            <a:sp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802188" y="2736503"/>
            <a:ext cx="3880221" cy="1384995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1" y="6642556"/>
            <a:ext cx="193198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/>
            </a:r>
            <a:b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</a:b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>Copyright © 2012, SAS Institute Inc. All rights reserved.</a:t>
            </a:r>
          </a:p>
        </p:txBody>
      </p:sp>
      <p:pic>
        <p:nvPicPr>
          <p:cNvPr id="19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6383547"/>
            <a:ext cx="1018358" cy="236924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32715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6502413"/>
            <a:ext cx="9144000" cy="3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818" y="162410"/>
            <a:ext cx="2515438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36503"/>
            <a:ext cx="82296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" y="6642556"/>
            <a:ext cx="193198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eaLnBrk="0" hangingPunct="0">
              <a:defRPr sz="400" b="0" kern="300" spc="5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r>
              <a:rPr lang="en-US" dirty="0">
                <a:solidFill>
                  <a:srgbClr val="00539B">
                    <a:lumMod val="60000"/>
                    <a:lumOff val="40000"/>
                  </a:srgbClr>
                </a:solidFill>
              </a:rPr>
              <a:t/>
            </a:r>
            <a:br>
              <a:rPr lang="en-US" dirty="0">
                <a:solidFill>
                  <a:srgbClr val="00539B">
                    <a:lumMod val="60000"/>
                    <a:lumOff val="40000"/>
                  </a:srgbClr>
                </a:solidFill>
              </a:rPr>
            </a:br>
            <a:r>
              <a:rPr lang="en-US" dirty="0">
                <a:solidFill>
                  <a:srgbClr val="00539B">
                    <a:lumMod val="60000"/>
                    <a:lumOff val="40000"/>
                  </a:srgbClr>
                </a:solidFill>
              </a:rPr>
              <a:t>Copyright © 2012,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864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9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182880" rtl="0" eaLnBrk="1" latinLnBrk="0" hangingPunct="1"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902970" indent="-17145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0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hyperlink" Target="http://www.mediaplexblog.co.uk/wp-content/uploads/2012/06/data-pic.jpg" TargetMode="External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inkconnector.com/ta.php?lcpf=3&amp;lcpt=0&amp;lcpr=0&amp;lc=053239000013004471&amp;lc_pid=5689435&amp;lc_kw=customer&amp;url=http://www.istockphoto.com/stock-illustration-5689435-sticker-icon-customer-support.php&amp;lcrtu=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2.xml"/><Relationship Id="rId7" Type="http://schemas.openxmlformats.org/officeDocument/2006/relationships/slide" Target="slide6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slide" Target="slide1.xml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32253"/>
            <a:ext cx="7694023" cy="400110"/>
          </a:xfrm>
        </p:spPr>
        <p:txBody>
          <a:bodyPr/>
          <a:lstStyle/>
          <a:p>
            <a:r>
              <a:rPr lang="en-US" sz="2000" dirty="0" smtClean="0"/>
              <a:t>SAS Customer Intelligence Solution Briefing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726" y="3669726"/>
            <a:ext cx="7354297" cy="276999"/>
          </a:xfrm>
        </p:spPr>
        <p:txBody>
          <a:bodyPr/>
          <a:lstStyle/>
          <a:p>
            <a:r>
              <a:rPr lang="en-US" dirty="0" smtClean="0"/>
              <a:t>SAS Marketing Optimization and SAS Adaptive customer experience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1367" y="5707365"/>
            <a:ext cx="4582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white"/>
                </a:solidFill>
              </a:rPr>
              <a:t>Presented at:  </a:t>
            </a:r>
            <a:r>
              <a:rPr lang="en-US" sz="1500" dirty="0" smtClean="0">
                <a:solidFill>
                  <a:prstClr val="white"/>
                </a:solidFill>
              </a:rPr>
              <a:t>Denver SAS User’s Group</a:t>
            </a:r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Presented by:  Carie Whalen</a:t>
            </a:r>
          </a:p>
        </p:txBody>
      </p:sp>
    </p:spTree>
    <p:extLst>
      <p:ext uri="{BB962C8B-B14F-4D97-AF65-F5344CB8AC3E}">
        <p14:creationId xmlns:p14="http://schemas.microsoft.com/office/powerpoint/2010/main" val="11741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When is it Relevant?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1851" y="1390232"/>
            <a:ext cx="8201025" cy="3519681"/>
          </a:xfrm>
          <a:prstGeom prst="rect">
            <a:avLst/>
          </a:prstGeom>
        </p:spPr>
        <p:txBody>
          <a:bodyPr/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Large numbers of target customers</a:t>
            </a:r>
          </a:p>
          <a:p>
            <a:r>
              <a:rPr lang="en-US" smtClean="0"/>
              <a:t>Multiple offers are eligible for each customer</a:t>
            </a:r>
          </a:p>
          <a:p>
            <a:r>
              <a:rPr lang="en-GB" smtClean="0"/>
              <a:t>There are underlying business constraints at the offer, customer and channel levels</a:t>
            </a:r>
          </a:p>
          <a:p>
            <a:r>
              <a:rPr lang="en-GB" smtClean="0"/>
              <a:t>Complex contact policies need to be satisfied as part of the offer assignment decisions</a:t>
            </a:r>
          </a:p>
          <a:p>
            <a:r>
              <a:rPr lang="en-GB" smtClean="0"/>
              <a:t>Want to ensure the maximum possible return from the campaigns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378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35255" y="151332"/>
            <a:ext cx="6054720" cy="830997"/>
          </a:xfrm>
        </p:spPr>
        <p:txBody>
          <a:bodyPr/>
          <a:lstStyle/>
          <a:p>
            <a:r>
              <a:rPr lang="en-US" kern="0" dirty="0" smtClean="0">
                <a:solidFill>
                  <a:schemeClr val="tx1"/>
                </a:solidFill>
                <a:latin typeface="Arial Narrow" pitchFamily="34" charset="0"/>
              </a:rPr>
              <a:t>solution </a:t>
            </a:r>
            <a:r>
              <a:rPr lang="en-US" kern="0" dirty="0">
                <a:solidFill>
                  <a:schemeClr val="tx1"/>
                </a:solidFill>
                <a:latin typeface="Arial Narrow" pitchFamily="34" charset="0"/>
              </a:rPr>
              <a:t>for marketers to maximize ROI from campaigns by optimally communicating with each customer while satisfying underlying business constraints and </a:t>
            </a:r>
            <a:r>
              <a:rPr lang="en-US" kern="0" dirty="0" smtClean="0">
                <a:solidFill>
                  <a:schemeClr val="tx1"/>
                </a:solidFill>
                <a:latin typeface="Arial Narrow" pitchFamily="34" charset="0"/>
              </a:rPr>
              <a:t>rules</a:t>
            </a:r>
            <a:endParaRPr lang="en-US" kern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442" y="1690172"/>
            <a:ext cx="43101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lvl="1" indent="-347663" algn="l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Highly-scalable</a:t>
            </a:r>
            <a:r>
              <a:rPr lang="en-US" sz="1800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kern="0" dirty="0" smtClean="0">
                <a:solidFill>
                  <a:schemeClr val="tx1"/>
                </a:solidFill>
              </a:rPr>
              <a:t>solution </a:t>
            </a:r>
            <a:r>
              <a:rPr lang="en-US" sz="1800" kern="0" dirty="0">
                <a:solidFill>
                  <a:schemeClr val="tx1"/>
                </a:solidFill>
              </a:rPr>
              <a:t>built using </a:t>
            </a:r>
            <a:r>
              <a:rPr lang="en-US" sz="1800" kern="0" dirty="0" smtClean="0">
                <a:solidFill>
                  <a:schemeClr val="tx1"/>
                </a:solidFill>
              </a:rPr>
              <a:t>sophisticated analytics &amp; algorithms</a:t>
            </a:r>
          </a:p>
          <a:p>
            <a:pPr marL="347663" lvl="1" indent="-347663" algn="l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Flexibly </a:t>
            </a:r>
            <a:r>
              <a:rPr lang="en-US" sz="1800" b="1" kern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define </a:t>
            </a:r>
            <a:r>
              <a:rPr lang="en-US" sz="1800" kern="0" dirty="0">
                <a:solidFill>
                  <a:schemeClr val="tx1"/>
                </a:solidFill>
              </a:rPr>
              <a:t>business objectives and </a:t>
            </a:r>
            <a:r>
              <a:rPr lang="en-US" sz="1800" kern="0" dirty="0" smtClean="0">
                <a:solidFill>
                  <a:schemeClr val="tx1"/>
                </a:solidFill>
              </a:rPr>
              <a:t>constraints</a:t>
            </a:r>
            <a:endParaRPr lang="en-US" sz="800" kern="0" dirty="0">
              <a:solidFill>
                <a:schemeClr val="tx1"/>
              </a:solidFill>
            </a:endParaRPr>
          </a:p>
          <a:p>
            <a:pPr marL="347663" lvl="1" indent="-347663" algn="l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kern="0" dirty="0" smtClean="0">
                <a:solidFill>
                  <a:schemeClr val="tx1"/>
                </a:solidFill>
              </a:rPr>
              <a:t>Incorporate </a:t>
            </a:r>
            <a:r>
              <a:rPr lang="en-US" sz="1800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real-world </a:t>
            </a:r>
            <a:r>
              <a:rPr lang="en-US" sz="1800" b="1" kern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contact </a:t>
            </a:r>
            <a:r>
              <a:rPr lang="en-US" sz="1800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policies</a:t>
            </a:r>
            <a:endParaRPr lang="en-US" sz="800" kern="0" dirty="0">
              <a:solidFill>
                <a:schemeClr val="tx1"/>
              </a:solidFill>
            </a:endParaRPr>
          </a:p>
          <a:p>
            <a:pPr marL="347663" lvl="1" indent="-347663" algn="l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kern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Analyze the sensitivity </a:t>
            </a:r>
            <a:r>
              <a:rPr lang="en-US" sz="1800" kern="0" dirty="0">
                <a:solidFill>
                  <a:schemeClr val="tx1"/>
                </a:solidFill>
              </a:rPr>
              <a:t>of business </a:t>
            </a:r>
            <a:r>
              <a:rPr lang="en-US" sz="1800" kern="0" dirty="0" smtClean="0">
                <a:solidFill>
                  <a:schemeClr val="tx1"/>
                </a:solidFill>
              </a:rPr>
              <a:t>objectives </a:t>
            </a:r>
            <a:r>
              <a:rPr lang="en-US" sz="1800" kern="0" dirty="0">
                <a:solidFill>
                  <a:schemeClr val="tx1"/>
                </a:solidFill>
              </a:rPr>
              <a:t>on underlying </a:t>
            </a:r>
            <a:r>
              <a:rPr lang="en-US" sz="1800" kern="0" dirty="0" smtClean="0">
                <a:solidFill>
                  <a:schemeClr val="tx1"/>
                </a:solidFill>
              </a:rPr>
              <a:t>constraints</a:t>
            </a:r>
            <a:endParaRPr lang="en-US" sz="800" kern="0" dirty="0">
              <a:solidFill>
                <a:schemeClr val="tx1"/>
              </a:solidFill>
            </a:endParaRPr>
          </a:p>
          <a:p>
            <a:pPr marL="347663" lvl="1" indent="-347663" algn="l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kern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Easily compare scenarios </a:t>
            </a:r>
            <a:r>
              <a:rPr lang="en-US" sz="1800" kern="0" dirty="0">
                <a:solidFill>
                  <a:schemeClr val="tx1"/>
                </a:solidFill>
              </a:rPr>
              <a:t>to execute the most desired </a:t>
            </a:r>
            <a:r>
              <a:rPr lang="en-US" sz="1800" kern="0" dirty="0" smtClean="0">
                <a:solidFill>
                  <a:schemeClr val="tx1"/>
                </a:solidFill>
              </a:rPr>
              <a:t>outcome</a:t>
            </a:r>
            <a:endParaRPr lang="en-US" sz="800" kern="0" dirty="0">
              <a:solidFill>
                <a:schemeClr val="tx1"/>
              </a:solidFill>
            </a:endParaRPr>
          </a:p>
          <a:p>
            <a:pPr marL="347663" lvl="1" indent="-347663" algn="l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schemeClr val="tx1"/>
                </a:solidFill>
              </a:rPr>
              <a:t>View multiple pre- and post-optimization reports for </a:t>
            </a:r>
            <a:r>
              <a:rPr lang="en-US" sz="1800" b="1" kern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analysis and </a:t>
            </a:r>
            <a:r>
              <a:rPr lang="en-US" sz="1800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publishing</a:t>
            </a:r>
          </a:p>
          <a:p>
            <a:pPr marL="347663" lvl="1" indent="-347663" algn="l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kern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Integrated</a:t>
            </a:r>
            <a:r>
              <a:rPr lang="en-US" sz="1800" kern="0" dirty="0">
                <a:solidFill>
                  <a:schemeClr val="tx1"/>
                </a:solidFill>
              </a:rPr>
              <a:t> with SAS </a:t>
            </a:r>
            <a:r>
              <a:rPr lang="en-US" sz="1800" kern="0" dirty="0" smtClean="0">
                <a:solidFill>
                  <a:schemeClr val="tx1"/>
                </a:solidFill>
              </a:rPr>
              <a:t>Marketing Automation</a:t>
            </a:r>
            <a:endParaRPr lang="en-US" sz="1800" kern="0" dirty="0">
              <a:solidFill>
                <a:schemeClr val="tx1"/>
              </a:solidFill>
            </a:endParaRPr>
          </a:p>
        </p:txBody>
      </p:sp>
      <p:pic>
        <p:nvPicPr>
          <p:cNvPr id="6" name="Picture 4" descr="10_Sensativity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68" y="4219564"/>
            <a:ext cx="2765912" cy="174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03_Constra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91" y="1827098"/>
            <a:ext cx="2565238" cy="19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04_NewConstra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06" y="2563204"/>
            <a:ext cx="2177722" cy="2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05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2_SetObj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92200"/>
            <a:ext cx="763905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959100" y="4268788"/>
            <a:ext cx="4038600" cy="1143000"/>
          </a:xfrm>
          <a:prstGeom prst="wedgeRectCallout">
            <a:avLst>
              <a:gd name="adj1" fmla="val -62657"/>
              <a:gd name="adj2" fmla="val -206755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defRPr/>
            </a:pPr>
            <a:r>
              <a:rPr lang="en-US" sz="1600" dirty="0">
                <a:latin typeface="Arial" charset="0"/>
              </a:rPr>
              <a:t>Project screen enables users to create, edit, and view projects and scenarios</a:t>
            </a:r>
          </a:p>
        </p:txBody>
      </p:sp>
    </p:spTree>
    <p:extLst>
      <p:ext uri="{BB962C8B-B14F-4D97-AF65-F5344CB8AC3E}">
        <p14:creationId xmlns:p14="http://schemas.microsoft.com/office/powerpoint/2010/main" val="849221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3_Constra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68388"/>
            <a:ext cx="7667625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111500" y="5219700"/>
            <a:ext cx="4038600" cy="1143000"/>
          </a:xfrm>
          <a:prstGeom prst="wedgeRectCallout">
            <a:avLst>
              <a:gd name="adj1" fmla="val -20519"/>
              <a:gd name="adj2" fmla="val -113421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defRPr/>
            </a:pPr>
            <a:r>
              <a:rPr lang="en-US" sz="1600" dirty="0">
                <a:latin typeface="Arial" charset="0"/>
              </a:rPr>
              <a:t>Create, edit, and review constraints in the scenario editor.</a:t>
            </a:r>
          </a:p>
        </p:txBody>
      </p:sp>
    </p:spTree>
    <p:extLst>
      <p:ext uri="{BB962C8B-B14F-4D97-AF65-F5344CB8AC3E}">
        <p14:creationId xmlns:p14="http://schemas.microsoft.com/office/powerpoint/2010/main" val="4020995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</a:t>
            </a:r>
            <a:r>
              <a:rPr lang="en-US" dirty="0" err="1" smtClean="0"/>
              <a:t>Optimzation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4_NewConstra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614488"/>
            <a:ext cx="49609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763963" y="3616325"/>
            <a:ext cx="4038600" cy="1143000"/>
          </a:xfrm>
          <a:prstGeom prst="wedgeRectCallout">
            <a:avLst>
              <a:gd name="adj1" fmla="val -54796"/>
              <a:gd name="adj2" fmla="val -76755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defRPr/>
            </a:pPr>
            <a:r>
              <a:rPr lang="en-US" sz="1600" dirty="0">
                <a:latin typeface="Arial" charset="0"/>
              </a:rPr>
              <a:t>Constraints can be easily defined using drop-down lists</a:t>
            </a:r>
          </a:p>
        </p:txBody>
      </p:sp>
    </p:spTree>
    <p:extLst>
      <p:ext uri="{BB962C8B-B14F-4D97-AF65-F5344CB8AC3E}">
        <p14:creationId xmlns:p14="http://schemas.microsoft.com/office/powerpoint/2010/main" val="3555415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67000" y="381000"/>
            <a:ext cx="6054720" cy="338554"/>
          </a:xfrm>
        </p:spPr>
        <p:txBody>
          <a:bodyPr/>
          <a:lstStyle/>
          <a:p>
            <a:r>
              <a:rPr lang="en-US" dirty="0" smtClean="0"/>
              <a:t>Contact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5_ContactPoli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128713"/>
            <a:ext cx="76327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236788" y="5145088"/>
            <a:ext cx="4038600" cy="1143000"/>
          </a:xfrm>
          <a:prstGeom prst="wedgeRectCallout">
            <a:avLst>
              <a:gd name="adj1" fmla="val -20519"/>
              <a:gd name="adj2" fmla="val -113421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defRPr/>
            </a:pPr>
            <a:r>
              <a:rPr lang="en-US" sz="1600" dirty="0">
                <a:latin typeface="Arial" charset="0"/>
              </a:rPr>
              <a:t>Define, edit, and review contact policies in the scenario editor.</a:t>
            </a:r>
          </a:p>
        </p:txBody>
      </p:sp>
    </p:spTree>
    <p:extLst>
      <p:ext uri="{BB962C8B-B14F-4D97-AF65-F5344CB8AC3E}">
        <p14:creationId xmlns:p14="http://schemas.microsoft.com/office/powerpoint/2010/main" val="2382010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Blocking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6_BlockingPo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122363"/>
            <a:ext cx="762635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319338" y="4949825"/>
            <a:ext cx="4038600" cy="1143000"/>
          </a:xfrm>
          <a:prstGeom prst="wedgeRectCallout">
            <a:avLst>
              <a:gd name="adj1" fmla="val -20519"/>
              <a:gd name="adj2" fmla="val -113421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defRPr/>
            </a:pPr>
            <a:r>
              <a:rPr lang="en-US" sz="1600" dirty="0">
                <a:latin typeface="Arial" charset="0"/>
              </a:rPr>
              <a:t>Define, edit, and review blocking contact policies in the scenario editor.</a:t>
            </a:r>
          </a:p>
        </p:txBody>
      </p:sp>
    </p:spTree>
    <p:extLst>
      <p:ext uri="{BB962C8B-B14F-4D97-AF65-F5344CB8AC3E}">
        <p14:creationId xmlns:p14="http://schemas.microsoft.com/office/powerpoint/2010/main" val="419836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Objective Summary Reporting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objectivesum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317625"/>
            <a:ext cx="762952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74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Objective Summary Reporting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08_Communication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117600"/>
            <a:ext cx="7646988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901700" y="5321300"/>
            <a:ext cx="4038600" cy="1143000"/>
          </a:xfrm>
          <a:prstGeom prst="wedgeRectCallout">
            <a:avLst>
              <a:gd name="adj1" fmla="val 53380"/>
              <a:gd name="adj2" fmla="val -120088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defRPr/>
            </a:pPr>
            <a:r>
              <a:rPr lang="en-US" sz="1600" dirty="0">
                <a:latin typeface="Arial" charset="0"/>
              </a:rPr>
              <a:t>Review the offers to see the effect of optimization.  Note that some campaigns have a large number of offers while others do not.</a:t>
            </a:r>
          </a:p>
        </p:txBody>
      </p:sp>
    </p:spTree>
    <p:extLst>
      <p:ext uri="{BB962C8B-B14F-4D97-AF65-F5344CB8AC3E}">
        <p14:creationId xmlns:p14="http://schemas.microsoft.com/office/powerpoint/2010/main" val="2630208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Sensitivity Graph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0_Sensativity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976438"/>
            <a:ext cx="67659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15900" y="3124200"/>
            <a:ext cx="4038600" cy="1536700"/>
          </a:xfrm>
          <a:prstGeom prst="wedgeRectCallout">
            <a:avLst>
              <a:gd name="adj1" fmla="val 63759"/>
              <a:gd name="adj2" fmla="val -6986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defRPr/>
            </a:pPr>
            <a:r>
              <a:rPr lang="en-US" sz="1600" dirty="0">
                <a:latin typeface="Arial" charset="0"/>
              </a:rPr>
              <a:t>The sensitivity graph provides a measure of how much the objective value changes as the limit of the constraint changes in either direction.</a:t>
            </a:r>
          </a:p>
        </p:txBody>
      </p:sp>
    </p:spTree>
    <p:extLst>
      <p:ext uri="{BB962C8B-B14F-4D97-AF65-F5344CB8AC3E}">
        <p14:creationId xmlns:p14="http://schemas.microsoft.com/office/powerpoint/2010/main" val="1663054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Customer Intelligence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Solution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2357867"/>
            <a:ext cx="9144000" cy="3506243"/>
          </a:xfrm>
          <a:prstGeom prst="rect">
            <a:avLst/>
          </a:prstGeom>
          <a:gradFill>
            <a:gsLst>
              <a:gs pos="0">
                <a:srgbClr val="668EB3"/>
              </a:gs>
              <a:gs pos="80000">
                <a:srgbClr val="87BAEA"/>
              </a:gs>
              <a:gs pos="100000">
                <a:srgbClr val="85BBED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sz="1400" dirty="0">
              <a:solidFill>
                <a:srgbClr val="292929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73387" y="1028200"/>
            <a:ext cx="6687589" cy="1434681"/>
          </a:xfrm>
          <a:prstGeom prst="roundRect">
            <a:avLst>
              <a:gd name="adj" fmla="val 13943"/>
            </a:avLst>
          </a:prstGeom>
          <a:gradFill rotWithShape="1">
            <a:gsLst>
              <a:gs pos="0">
                <a:srgbClr val="B0B7BB">
                  <a:shade val="51000"/>
                  <a:satMod val="130000"/>
                </a:srgbClr>
              </a:gs>
              <a:gs pos="80000">
                <a:srgbClr val="B0B7BB">
                  <a:shade val="93000"/>
                  <a:satMod val="130000"/>
                </a:srgbClr>
              </a:gs>
              <a:gs pos="100000">
                <a:srgbClr val="B0B7BB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2183" y="1733196"/>
            <a:ext cx="6609998" cy="704534"/>
            <a:chOff x="1301827" y="2182246"/>
            <a:chExt cx="6540347" cy="704534"/>
          </a:xfrm>
        </p:grpSpPr>
        <p:sp>
          <p:nvSpPr>
            <p:cNvPr id="8" name="Rectangle 7"/>
            <p:cNvSpPr/>
            <p:nvPr/>
          </p:nvSpPr>
          <p:spPr bwMode="auto">
            <a:xfrm>
              <a:off x="1301827" y="2182246"/>
              <a:ext cx="6540347" cy="19744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0000">
                  <a:srgbClr val="FFFFFF">
                    <a:alpha val="50000"/>
                  </a:srgbClr>
                </a:gs>
                <a:gs pos="30000">
                  <a:srgbClr val="FFFFFF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301827" y="2435790"/>
              <a:ext cx="6540347" cy="19744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0000">
                  <a:srgbClr val="FFFFFF">
                    <a:alpha val="50000"/>
                  </a:srgbClr>
                </a:gs>
                <a:gs pos="30000">
                  <a:srgbClr val="FFFFFF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301827" y="2689334"/>
              <a:ext cx="6540347" cy="19744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0000">
                  <a:srgbClr val="FFFFFF">
                    <a:alpha val="50000"/>
                  </a:srgbClr>
                </a:gs>
                <a:gs pos="30000">
                  <a:srgbClr val="FFFFFF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134562" y="2042024"/>
            <a:ext cx="270553" cy="12824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pitchFamily="34" charset="-128"/>
                <a:cs typeface="Arial"/>
              </a:rPr>
              <a:t>Risk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5024" y="2045281"/>
            <a:ext cx="1193518" cy="1282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pitchFamily="34" charset="-128"/>
                <a:cs typeface="Arial"/>
              </a:rPr>
              <a:t>Customer Service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6528" y="2293747"/>
            <a:ext cx="1130162" cy="12824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pitchFamily="34" charset="-128"/>
                <a:cs typeface="Arial"/>
              </a:rPr>
              <a:t>Corporate Affairs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1742" y="1796858"/>
            <a:ext cx="902382" cy="12824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pitchFamily="34" charset="-128"/>
                <a:cs typeface="Arial"/>
              </a:rPr>
              <a:t>Merchandising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572" y="1796860"/>
            <a:ext cx="482782" cy="12824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pitchFamily="34" charset="-128"/>
                <a:cs typeface="Arial"/>
              </a:rPr>
              <a:t>Finance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57917" y="2293747"/>
            <a:ext cx="673951" cy="128240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pitchFamily="34" charset="-128"/>
                <a:cs typeface="Arial"/>
              </a:rPr>
              <a:t>Operations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14947" y="2237321"/>
            <a:ext cx="1111229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charset="-128"/>
                <a:cs typeface="Arial"/>
              </a:rPr>
              <a:t>Radio     TV</a:t>
            </a:r>
            <a:endParaRPr lang="en-US" sz="1200" b="1" dirty="0">
              <a:solidFill>
                <a:srgbClr val="292929"/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6975" y="1985440"/>
            <a:ext cx="1058465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charset="-128"/>
                <a:cs typeface="Arial"/>
              </a:rPr>
              <a:t>Mobile     Online</a:t>
            </a:r>
            <a:endParaRPr lang="en-US" sz="1200" b="1" dirty="0">
              <a:solidFill>
                <a:srgbClr val="292929"/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1194778" y="1729718"/>
            <a:ext cx="594507" cy="195382"/>
          </a:xfrm>
          <a:prstGeom prst="roundRect">
            <a:avLst>
              <a:gd name="adj" fmla="val 1012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t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charset="-128"/>
                <a:cs typeface="Arial"/>
              </a:rPr>
              <a:t>In Person</a:t>
            </a:r>
            <a:endParaRPr lang="en-US" sz="1200" b="1" dirty="0">
              <a:solidFill>
                <a:srgbClr val="000000"/>
              </a:solidFill>
              <a:latin typeface="Arial Narrow"/>
              <a:ea typeface="ＭＳ Ｐゴシック" charset="-128"/>
              <a:cs typeface="Arial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2185596" y="1729718"/>
            <a:ext cx="682105" cy="195382"/>
          </a:xfrm>
          <a:prstGeom prst="roundRect">
            <a:avLst>
              <a:gd name="adj" fmla="val 1012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charset="-128"/>
                <a:cs typeface="Arial"/>
              </a:rPr>
              <a:t>Call Center</a:t>
            </a:r>
            <a:endParaRPr lang="en-US" sz="1200" b="1" dirty="0">
              <a:solidFill>
                <a:srgbClr val="000000"/>
              </a:solidFill>
              <a:latin typeface="Arial Narrow"/>
              <a:ea typeface="ＭＳ Ｐゴシック" charset="-128"/>
              <a:cs typeface="Arial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869919" y="2226605"/>
            <a:ext cx="654297" cy="195382"/>
          </a:xfrm>
          <a:prstGeom prst="roundRect">
            <a:avLst>
              <a:gd name="adj" fmla="val 1012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charset="-128"/>
                <a:cs typeface="Arial"/>
              </a:rPr>
              <a:t>Direct Mail</a:t>
            </a:r>
            <a:endParaRPr lang="en-US" sz="1200" b="1" dirty="0">
              <a:solidFill>
                <a:srgbClr val="000000"/>
              </a:solidFill>
              <a:latin typeface="Arial Narrow"/>
              <a:ea typeface="ＭＳ Ｐゴシック" charset="-128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38768" y="1988855"/>
            <a:ext cx="418827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2929"/>
                </a:solidFill>
                <a:latin typeface="Arial Narrow"/>
                <a:ea typeface="ＭＳ Ｐゴシック" charset="-128"/>
                <a:cs typeface="Arial"/>
              </a:rPr>
              <a:t>Social</a:t>
            </a:r>
            <a:endParaRPr lang="en-US" sz="1200" b="1" dirty="0">
              <a:solidFill>
                <a:srgbClr val="292929"/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1199356" y="1122967"/>
            <a:ext cx="538840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Avenir LT Std 35 Light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LT Std 35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LT Std 35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LT Std 35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LT Std 35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Std 35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Std 35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Std 35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Std 35 Light" charset="0"/>
                <a:ea typeface="ＭＳ Ｐゴシック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Consistent Customer Experience</a:t>
            </a: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554866" y="1632812"/>
            <a:ext cx="6715125" cy="2425311"/>
          </a:xfrm>
          <a:custGeom>
            <a:avLst/>
            <a:gdLst>
              <a:gd name="T0" fmla="*/ 2852 w 4230"/>
              <a:gd name="T1" fmla="*/ 428 h 1224"/>
              <a:gd name="T2" fmla="*/ 2850 w 4230"/>
              <a:gd name="T3" fmla="*/ 406 h 1224"/>
              <a:gd name="T4" fmla="*/ 2844 w 4230"/>
              <a:gd name="T5" fmla="*/ 364 h 1224"/>
              <a:gd name="T6" fmla="*/ 2830 w 4230"/>
              <a:gd name="T7" fmla="*/ 324 h 1224"/>
              <a:gd name="T8" fmla="*/ 2812 w 4230"/>
              <a:gd name="T9" fmla="*/ 284 h 1224"/>
              <a:gd name="T10" fmla="*/ 2786 w 4230"/>
              <a:gd name="T11" fmla="*/ 246 h 1224"/>
              <a:gd name="T12" fmla="*/ 2754 w 4230"/>
              <a:gd name="T13" fmla="*/ 210 h 1224"/>
              <a:gd name="T14" fmla="*/ 2718 w 4230"/>
              <a:gd name="T15" fmla="*/ 176 h 1224"/>
              <a:gd name="T16" fmla="*/ 2674 w 4230"/>
              <a:gd name="T17" fmla="*/ 144 h 1224"/>
              <a:gd name="T18" fmla="*/ 2626 w 4230"/>
              <a:gd name="T19" fmla="*/ 114 h 1224"/>
              <a:gd name="T20" fmla="*/ 2572 w 4230"/>
              <a:gd name="T21" fmla="*/ 88 h 1224"/>
              <a:gd name="T22" fmla="*/ 2484 w 4230"/>
              <a:gd name="T23" fmla="*/ 54 h 1224"/>
              <a:gd name="T24" fmla="*/ 2348 w 4230"/>
              <a:gd name="T25" fmla="*/ 20 h 1224"/>
              <a:gd name="T26" fmla="*/ 2194 w 4230"/>
              <a:gd name="T27" fmla="*/ 2 h 1224"/>
              <a:gd name="T28" fmla="*/ 2112 w 4230"/>
              <a:gd name="T29" fmla="*/ 0 h 1224"/>
              <a:gd name="T30" fmla="*/ 1950 w 4230"/>
              <a:gd name="T31" fmla="*/ 8 h 1224"/>
              <a:gd name="T32" fmla="*/ 1806 w 4230"/>
              <a:gd name="T33" fmla="*/ 34 h 1224"/>
              <a:gd name="T34" fmla="*/ 1710 w 4230"/>
              <a:gd name="T35" fmla="*/ 64 h 1224"/>
              <a:gd name="T36" fmla="*/ 1652 w 4230"/>
              <a:gd name="T37" fmla="*/ 88 h 1224"/>
              <a:gd name="T38" fmla="*/ 1600 w 4230"/>
              <a:gd name="T39" fmla="*/ 114 h 1224"/>
              <a:gd name="T40" fmla="*/ 1552 w 4230"/>
              <a:gd name="T41" fmla="*/ 144 h 1224"/>
              <a:gd name="T42" fmla="*/ 1510 w 4230"/>
              <a:gd name="T43" fmla="*/ 176 h 1224"/>
              <a:gd name="T44" fmla="*/ 1474 w 4230"/>
              <a:gd name="T45" fmla="*/ 210 h 1224"/>
              <a:gd name="T46" fmla="*/ 1442 w 4230"/>
              <a:gd name="T47" fmla="*/ 246 h 1224"/>
              <a:gd name="T48" fmla="*/ 1418 w 4230"/>
              <a:gd name="T49" fmla="*/ 284 h 1224"/>
              <a:gd name="T50" fmla="*/ 1398 w 4230"/>
              <a:gd name="T51" fmla="*/ 324 h 1224"/>
              <a:gd name="T52" fmla="*/ 1386 w 4230"/>
              <a:gd name="T53" fmla="*/ 364 h 1224"/>
              <a:gd name="T54" fmla="*/ 1378 w 4230"/>
              <a:gd name="T55" fmla="*/ 406 h 1224"/>
              <a:gd name="T56" fmla="*/ 80 w 4230"/>
              <a:gd name="T57" fmla="*/ 428 h 1224"/>
              <a:gd name="T58" fmla="*/ 62 w 4230"/>
              <a:gd name="T59" fmla="*/ 430 h 1224"/>
              <a:gd name="T60" fmla="*/ 34 w 4230"/>
              <a:gd name="T61" fmla="*/ 442 h 1224"/>
              <a:gd name="T62" fmla="*/ 12 w 4230"/>
              <a:gd name="T63" fmla="*/ 464 h 1224"/>
              <a:gd name="T64" fmla="*/ 0 w 4230"/>
              <a:gd name="T65" fmla="*/ 492 h 1224"/>
              <a:gd name="T66" fmla="*/ 0 w 4230"/>
              <a:gd name="T67" fmla="*/ 1144 h 1224"/>
              <a:gd name="T68" fmla="*/ 0 w 4230"/>
              <a:gd name="T69" fmla="*/ 1160 h 1224"/>
              <a:gd name="T70" fmla="*/ 12 w 4230"/>
              <a:gd name="T71" fmla="*/ 1188 h 1224"/>
              <a:gd name="T72" fmla="*/ 34 w 4230"/>
              <a:gd name="T73" fmla="*/ 1210 h 1224"/>
              <a:gd name="T74" fmla="*/ 62 w 4230"/>
              <a:gd name="T75" fmla="*/ 1222 h 1224"/>
              <a:gd name="T76" fmla="*/ 4150 w 4230"/>
              <a:gd name="T77" fmla="*/ 1224 h 1224"/>
              <a:gd name="T78" fmla="*/ 4166 w 4230"/>
              <a:gd name="T79" fmla="*/ 1222 h 1224"/>
              <a:gd name="T80" fmla="*/ 4194 w 4230"/>
              <a:gd name="T81" fmla="*/ 1210 h 1224"/>
              <a:gd name="T82" fmla="*/ 4216 w 4230"/>
              <a:gd name="T83" fmla="*/ 1188 h 1224"/>
              <a:gd name="T84" fmla="*/ 4228 w 4230"/>
              <a:gd name="T85" fmla="*/ 1160 h 1224"/>
              <a:gd name="T86" fmla="*/ 4230 w 4230"/>
              <a:gd name="T87" fmla="*/ 508 h 1224"/>
              <a:gd name="T88" fmla="*/ 4228 w 4230"/>
              <a:gd name="T89" fmla="*/ 492 h 1224"/>
              <a:gd name="T90" fmla="*/ 4216 w 4230"/>
              <a:gd name="T91" fmla="*/ 464 h 1224"/>
              <a:gd name="T92" fmla="*/ 4194 w 4230"/>
              <a:gd name="T93" fmla="*/ 442 h 1224"/>
              <a:gd name="T94" fmla="*/ 4166 w 4230"/>
              <a:gd name="T95" fmla="*/ 430 h 1224"/>
              <a:gd name="T96" fmla="*/ 4150 w 4230"/>
              <a:gd name="T97" fmla="*/ 428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30" h="1224">
                <a:moveTo>
                  <a:pt x="4150" y="428"/>
                </a:moveTo>
                <a:lnTo>
                  <a:pt x="2852" y="428"/>
                </a:lnTo>
                <a:lnTo>
                  <a:pt x="2852" y="428"/>
                </a:lnTo>
                <a:lnTo>
                  <a:pt x="2850" y="406"/>
                </a:lnTo>
                <a:lnTo>
                  <a:pt x="2848" y="386"/>
                </a:lnTo>
                <a:lnTo>
                  <a:pt x="2844" y="364"/>
                </a:lnTo>
                <a:lnTo>
                  <a:pt x="2838" y="344"/>
                </a:lnTo>
                <a:lnTo>
                  <a:pt x="2830" y="324"/>
                </a:lnTo>
                <a:lnTo>
                  <a:pt x="2822" y="304"/>
                </a:lnTo>
                <a:lnTo>
                  <a:pt x="2812" y="284"/>
                </a:lnTo>
                <a:lnTo>
                  <a:pt x="2800" y="264"/>
                </a:lnTo>
                <a:lnTo>
                  <a:pt x="2786" y="246"/>
                </a:lnTo>
                <a:lnTo>
                  <a:pt x="2770" y="228"/>
                </a:lnTo>
                <a:lnTo>
                  <a:pt x="2754" y="210"/>
                </a:lnTo>
                <a:lnTo>
                  <a:pt x="2736" y="192"/>
                </a:lnTo>
                <a:lnTo>
                  <a:pt x="2718" y="176"/>
                </a:lnTo>
                <a:lnTo>
                  <a:pt x="2696" y="160"/>
                </a:lnTo>
                <a:lnTo>
                  <a:pt x="2674" y="144"/>
                </a:lnTo>
                <a:lnTo>
                  <a:pt x="2650" y="128"/>
                </a:lnTo>
                <a:lnTo>
                  <a:pt x="2626" y="114"/>
                </a:lnTo>
                <a:lnTo>
                  <a:pt x="2600" y="100"/>
                </a:lnTo>
                <a:lnTo>
                  <a:pt x="2572" y="88"/>
                </a:lnTo>
                <a:lnTo>
                  <a:pt x="2544" y="76"/>
                </a:lnTo>
                <a:lnTo>
                  <a:pt x="2484" y="54"/>
                </a:lnTo>
                <a:lnTo>
                  <a:pt x="2418" y="34"/>
                </a:lnTo>
                <a:lnTo>
                  <a:pt x="2348" y="20"/>
                </a:lnTo>
                <a:lnTo>
                  <a:pt x="2272" y="8"/>
                </a:lnTo>
                <a:lnTo>
                  <a:pt x="2194" y="2"/>
                </a:lnTo>
                <a:lnTo>
                  <a:pt x="2112" y="0"/>
                </a:lnTo>
                <a:lnTo>
                  <a:pt x="2112" y="0"/>
                </a:lnTo>
                <a:lnTo>
                  <a:pt x="2028" y="2"/>
                </a:lnTo>
                <a:lnTo>
                  <a:pt x="1950" y="8"/>
                </a:lnTo>
                <a:lnTo>
                  <a:pt x="1876" y="20"/>
                </a:lnTo>
                <a:lnTo>
                  <a:pt x="1806" y="34"/>
                </a:lnTo>
                <a:lnTo>
                  <a:pt x="1742" y="54"/>
                </a:lnTo>
                <a:lnTo>
                  <a:pt x="1710" y="64"/>
                </a:lnTo>
                <a:lnTo>
                  <a:pt x="1682" y="76"/>
                </a:lnTo>
                <a:lnTo>
                  <a:pt x="1652" y="88"/>
                </a:lnTo>
                <a:lnTo>
                  <a:pt x="1626" y="100"/>
                </a:lnTo>
                <a:lnTo>
                  <a:pt x="1600" y="114"/>
                </a:lnTo>
                <a:lnTo>
                  <a:pt x="1576" y="128"/>
                </a:lnTo>
                <a:lnTo>
                  <a:pt x="1552" y="144"/>
                </a:lnTo>
                <a:lnTo>
                  <a:pt x="1530" y="160"/>
                </a:lnTo>
                <a:lnTo>
                  <a:pt x="1510" y="176"/>
                </a:lnTo>
                <a:lnTo>
                  <a:pt x="1490" y="192"/>
                </a:lnTo>
                <a:lnTo>
                  <a:pt x="1474" y="210"/>
                </a:lnTo>
                <a:lnTo>
                  <a:pt x="1458" y="228"/>
                </a:lnTo>
                <a:lnTo>
                  <a:pt x="1442" y="246"/>
                </a:lnTo>
                <a:lnTo>
                  <a:pt x="1428" y="264"/>
                </a:lnTo>
                <a:lnTo>
                  <a:pt x="1418" y="284"/>
                </a:lnTo>
                <a:lnTo>
                  <a:pt x="1406" y="304"/>
                </a:lnTo>
                <a:lnTo>
                  <a:pt x="1398" y="324"/>
                </a:lnTo>
                <a:lnTo>
                  <a:pt x="1390" y="344"/>
                </a:lnTo>
                <a:lnTo>
                  <a:pt x="1386" y="364"/>
                </a:lnTo>
                <a:lnTo>
                  <a:pt x="1382" y="386"/>
                </a:lnTo>
                <a:lnTo>
                  <a:pt x="1378" y="406"/>
                </a:lnTo>
                <a:lnTo>
                  <a:pt x="1378" y="428"/>
                </a:lnTo>
                <a:lnTo>
                  <a:pt x="80" y="428"/>
                </a:lnTo>
                <a:lnTo>
                  <a:pt x="80" y="428"/>
                </a:lnTo>
                <a:lnTo>
                  <a:pt x="62" y="430"/>
                </a:lnTo>
                <a:lnTo>
                  <a:pt x="48" y="434"/>
                </a:lnTo>
                <a:lnTo>
                  <a:pt x="34" y="442"/>
                </a:lnTo>
                <a:lnTo>
                  <a:pt x="22" y="452"/>
                </a:lnTo>
                <a:lnTo>
                  <a:pt x="12" y="464"/>
                </a:lnTo>
                <a:lnTo>
                  <a:pt x="6" y="478"/>
                </a:lnTo>
                <a:lnTo>
                  <a:pt x="0" y="492"/>
                </a:lnTo>
                <a:lnTo>
                  <a:pt x="0" y="508"/>
                </a:lnTo>
                <a:lnTo>
                  <a:pt x="0" y="1144"/>
                </a:lnTo>
                <a:lnTo>
                  <a:pt x="0" y="1144"/>
                </a:lnTo>
                <a:lnTo>
                  <a:pt x="0" y="1160"/>
                </a:lnTo>
                <a:lnTo>
                  <a:pt x="6" y="1174"/>
                </a:lnTo>
                <a:lnTo>
                  <a:pt x="12" y="1188"/>
                </a:lnTo>
                <a:lnTo>
                  <a:pt x="22" y="1200"/>
                </a:lnTo>
                <a:lnTo>
                  <a:pt x="34" y="1210"/>
                </a:lnTo>
                <a:lnTo>
                  <a:pt x="48" y="1218"/>
                </a:lnTo>
                <a:lnTo>
                  <a:pt x="62" y="1222"/>
                </a:lnTo>
                <a:lnTo>
                  <a:pt x="80" y="1224"/>
                </a:lnTo>
                <a:lnTo>
                  <a:pt x="4150" y="1224"/>
                </a:lnTo>
                <a:lnTo>
                  <a:pt x="4150" y="1224"/>
                </a:lnTo>
                <a:lnTo>
                  <a:pt x="4166" y="1222"/>
                </a:lnTo>
                <a:lnTo>
                  <a:pt x="4182" y="1218"/>
                </a:lnTo>
                <a:lnTo>
                  <a:pt x="4194" y="1210"/>
                </a:lnTo>
                <a:lnTo>
                  <a:pt x="4206" y="1200"/>
                </a:lnTo>
                <a:lnTo>
                  <a:pt x="4216" y="1188"/>
                </a:lnTo>
                <a:lnTo>
                  <a:pt x="4224" y="1174"/>
                </a:lnTo>
                <a:lnTo>
                  <a:pt x="4228" y="1160"/>
                </a:lnTo>
                <a:lnTo>
                  <a:pt x="4230" y="1144"/>
                </a:lnTo>
                <a:lnTo>
                  <a:pt x="4230" y="508"/>
                </a:lnTo>
                <a:lnTo>
                  <a:pt x="4230" y="508"/>
                </a:lnTo>
                <a:lnTo>
                  <a:pt x="4228" y="492"/>
                </a:lnTo>
                <a:lnTo>
                  <a:pt x="4224" y="478"/>
                </a:lnTo>
                <a:lnTo>
                  <a:pt x="4216" y="464"/>
                </a:lnTo>
                <a:lnTo>
                  <a:pt x="4206" y="452"/>
                </a:lnTo>
                <a:lnTo>
                  <a:pt x="4194" y="442"/>
                </a:lnTo>
                <a:lnTo>
                  <a:pt x="4182" y="434"/>
                </a:lnTo>
                <a:lnTo>
                  <a:pt x="4166" y="430"/>
                </a:lnTo>
                <a:lnTo>
                  <a:pt x="4150" y="428"/>
                </a:lnTo>
                <a:lnTo>
                  <a:pt x="4150" y="428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FFFF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60352" y="5552084"/>
            <a:ext cx="5712420" cy="505488"/>
            <a:chOff x="1715576" y="5524420"/>
            <a:chExt cx="5712420" cy="505488"/>
          </a:xfrm>
          <a:effectLst>
            <a:outerShdw blurRad="50800" dist="50800" dir="5400000" algn="ctr" rotWithShape="0">
              <a:schemeClr val="bg1"/>
            </a:outerShdw>
          </a:effectLst>
        </p:grpSpPr>
        <p:cxnSp>
          <p:nvCxnSpPr>
            <p:cNvPr id="26" name="Straight Connector 25"/>
            <p:cNvCxnSpPr/>
            <p:nvPr/>
          </p:nvCxnSpPr>
          <p:spPr bwMode="auto">
            <a:xfrm>
              <a:off x="1715576" y="5524420"/>
              <a:ext cx="0" cy="505488"/>
            </a:xfrm>
            <a:prstGeom prst="line">
              <a:avLst/>
            </a:prstGeom>
            <a:noFill/>
            <a:ln w="136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2847554" y="5524420"/>
              <a:ext cx="0" cy="505488"/>
            </a:xfrm>
            <a:prstGeom prst="line">
              <a:avLst/>
            </a:prstGeom>
            <a:noFill/>
            <a:ln w="136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994174" y="5524420"/>
              <a:ext cx="0" cy="505488"/>
            </a:xfrm>
            <a:prstGeom prst="line">
              <a:avLst/>
            </a:prstGeom>
            <a:noFill/>
            <a:ln w="136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127332" y="5524420"/>
              <a:ext cx="0" cy="505488"/>
            </a:xfrm>
            <a:prstGeom prst="line">
              <a:avLst/>
            </a:prstGeom>
            <a:noFill/>
            <a:ln w="136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271516" y="5524420"/>
              <a:ext cx="0" cy="505488"/>
            </a:xfrm>
            <a:prstGeom prst="line">
              <a:avLst/>
            </a:prstGeom>
            <a:noFill/>
            <a:ln w="136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427996" y="5524420"/>
              <a:ext cx="0" cy="505488"/>
            </a:xfrm>
            <a:prstGeom prst="line">
              <a:avLst/>
            </a:prstGeom>
            <a:noFill/>
            <a:ln w="136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2" name="Group 31"/>
          <p:cNvGrpSpPr/>
          <p:nvPr/>
        </p:nvGrpSpPr>
        <p:grpSpPr>
          <a:xfrm>
            <a:off x="537748" y="6017374"/>
            <a:ext cx="6728294" cy="344826"/>
            <a:chOff x="1363559" y="5998824"/>
            <a:chExt cx="6728294" cy="344826"/>
          </a:xfrm>
        </p:grpSpPr>
        <p:grpSp>
          <p:nvGrpSpPr>
            <p:cNvPr id="33" name="Group 32"/>
            <p:cNvGrpSpPr/>
            <p:nvPr/>
          </p:nvGrpSpPr>
          <p:grpSpPr>
            <a:xfrm>
              <a:off x="1363559" y="5998824"/>
              <a:ext cx="6728294" cy="344826"/>
              <a:chOff x="1363559" y="5998824"/>
              <a:chExt cx="6728294" cy="344826"/>
            </a:xfrm>
          </p:grpSpPr>
          <p:sp>
            <p:nvSpPr>
              <p:cNvPr id="40" name="Rounded Rectangle 39"/>
              <p:cNvSpPr/>
              <p:nvPr/>
            </p:nvSpPr>
            <p:spPr bwMode="auto">
              <a:xfrm>
                <a:off x="1363559" y="5998824"/>
                <a:ext cx="1026158" cy="34482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44450" h="4445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2503986" y="5998824"/>
                <a:ext cx="1026158" cy="34482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44450" h="4445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 bwMode="auto">
              <a:xfrm>
                <a:off x="3644413" y="5998824"/>
                <a:ext cx="1026158" cy="34482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44450" h="4445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4784840" y="5998824"/>
                <a:ext cx="1026158" cy="34482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44450" h="4445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 bwMode="auto">
              <a:xfrm>
                <a:off x="5925267" y="5998824"/>
                <a:ext cx="1026158" cy="34482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44450" h="4445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 bwMode="auto">
              <a:xfrm>
                <a:off x="7065695" y="5998824"/>
                <a:ext cx="1026158" cy="34482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44450" h="4445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Rectangle 55"/>
            <p:cNvSpPr>
              <a:spLocks noChangeArrowheads="1"/>
            </p:cNvSpPr>
            <p:nvPr/>
          </p:nvSpPr>
          <p:spPr bwMode="auto">
            <a:xfrm>
              <a:off x="7134757" y="6046449"/>
              <a:ext cx="90047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ea typeface="ＭＳ Ｐゴシック" charset="0"/>
                  <a:cs typeface="Arial"/>
                </a:rPr>
                <a:t>Other</a:t>
              </a:r>
            </a:p>
          </p:txBody>
        </p:sp>
        <p:sp>
          <p:nvSpPr>
            <p:cNvPr id="35" name="Rectangle 52"/>
            <p:cNvSpPr>
              <a:spLocks noChangeArrowheads="1"/>
            </p:cNvSpPr>
            <p:nvPr/>
          </p:nvSpPr>
          <p:spPr bwMode="auto">
            <a:xfrm>
              <a:off x="1476374" y="6046450"/>
              <a:ext cx="8152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ea typeface="ＭＳ Ｐゴシック" charset="0"/>
                  <a:cs typeface="Arial"/>
                </a:rPr>
                <a:t>ERP</a:t>
              </a:r>
            </a:p>
          </p:txBody>
        </p:sp>
        <p:sp>
          <p:nvSpPr>
            <p:cNvPr id="36" name="Rectangle 55"/>
            <p:cNvSpPr>
              <a:spLocks noChangeArrowheads="1"/>
            </p:cNvSpPr>
            <p:nvPr/>
          </p:nvSpPr>
          <p:spPr bwMode="auto">
            <a:xfrm>
              <a:off x="6101292" y="6046450"/>
              <a:ext cx="6854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ea typeface="ＭＳ Ｐゴシック" charset="0"/>
                  <a:cs typeface="Arial"/>
                </a:rPr>
                <a:t>Social</a:t>
              </a:r>
            </a:p>
          </p:txBody>
        </p:sp>
        <p:sp>
          <p:nvSpPr>
            <p:cNvPr id="37" name="Rectangle 49"/>
            <p:cNvSpPr>
              <a:spLocks noChangeArrowheads="1"/>
            </p:cNvSpPr>
            <p:nvPr/>
          </p:nvSpPr>
          <p:spPr bwMode="auto">
            <a:xfrm>
              <a:off x="2754933" y="6046450"/>
              <a:ext cx="5059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ea typeface="ＭＳ Ｐゴシック" charset="0"/>
                  <a:cs typeface="Arial"/>
                </a:rPr>
                <a:t>CRM</a:t>
              </a:r>
            </a:p>
          </p:txBody>
        </p:sp>
        <p:sp>
          <p:nvSpPr>
            <p:cNvPr id="38" name="Rectangle 55"/>
            <p:cNvSpPr>
              <a:spLocks noChangeArrowheads="1"/>
            </p:cNvSpPr>
            <p:nvPr/>
          </p:nvSpPr>
          <p:spPr bwMode="auto">
            <a:xfrm>
              <a:off x="3785135" y="6046450"/>
              <a:ext cx="7678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ea typeface="ＭＳ Ｐゴシック" charset="0"/>
                  <a:cs typeface="Arial"/>
                </a:rPr>
                <a:t>EDW</a:t>
              </a:r>
            </a:p>
          </p:txBody>
        </p:sp>
        <p:sp>
          <p:nvSpPr>
            <p:cNvPr id="39" name="Rectangle 58"/>
            <p:cNvSpPr>
              <a:spLocks noChangeArrowheads="1"/>
            </p:cNvSpPr>
            <p:nvPr/>
          </p:nvSpPr>
          <p:spPr bwMode="auto">
            <a:xfrm>
              <a:off x="4997815" y="6046450"/>
              <a:ext cx="6235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ea typeface="ＭＳ Ｐゴシック" charset="0"/>
                  <a:cs typeface="Arial"/>
                </a:rPr>
                <a:t>Online</a:t>
              </a:r>
            </a:p>
          </p:txBody>
        </p:sp>
      </p:grpSp>
      <p:sp>
        <p:nvSpPr>
          <p:cNvPr id="46" name="Rounded Rectangle 45"/>
          <p:cNvSpPr/>
          <p:nvPr/>
        </p:nvSpPr>
        <p:spPr bwMode="auto">
          <a:xfrm>
            <a:off x="533400" y="4990600"/>
            <a:ext cx="6758057" cy="77570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1A5"/>
              </a:gs>
              <a:gs pos="80000">
                <a:srgbClr val="0081D9"/>
              </a:gs>
              <a:gs pos="100000">
                <a:srgbClr val="0083DF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700135" y="3378028"/>
            <a:ext cx="6387134" cy="3017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Optimization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8140" y="1938135"/>
            <a:ext cx="195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ＭＳ Ｐゴシック" pitchFamily="34" charset="-128"/>
              </a:rPr>
              <a:t>Marketing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699846" y="2933200"/>
            <a:ext cx="1276305" cy="4503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Mass &amp; Digital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534526" y="4096071"/>
            <a:ext cx="6750050" cy="856449"/>
          </a:xfrm>
          <a:prstGeom prst="roundRect">
            <a:avLst/>
          </a:prstGeom>
          <a:gradFill>
            <a:gsLst>
              <a:gs pos="0">
                <a:srgbClr val="003C83"/>
              </a:gs>
              <a:gs pos="80000">
                <a:srgbClr val="0052AC"/>
              </a:gs>
              <a:gs pos="100000">
                <a:srgbClr val="0052B1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kern="0">
              <a:solidFill>
                <a:srgbClr val="FFFF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659623" y="5089466"/>
            <a:ext cx="1553351" cy="53967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1A5"/>
              </a:gs>
              <a:gs pos="80000">
                <a:srgbClr val="0081D9"/>
              </a:gs>
              <a:gs pos="100000">
                <a:srgbClr val="0083DF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</a:rPr>
              <a:t>Data</a:t>
            </a:r>
            <a:br>
              <a:rPr lang="en-US" sz="1400" kern="0" dirty="0">
                <a:solidFill>
                  <a:prstClr val="white"/>
                </a:solidFill>
              </a:rPr>
            </a:br>
            <a:r>
              <a:rPr lang="en-US" sz="1400" kern="0" dirty="0">
                <a:solidFill>
                  <a:prstClr val="white"/>
                </a:solidFill>
              </a:rPr>
              <a:t>Quality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2306989" y="5089466"/>
            <a:ext cx="1553351" cy="53967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1A5"/>
              </a:gs>
              <a:gs pos="80000">
                <a:srgbClr val="0081D9"/>
              </a:gs>
              <a:gs pos="100000">
                <a:srgbClr val="0083DF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</a:rPr>
              <a:t>Data</a:t>
            </a:r>
            <a:br>
              <a:rPr lang="en-US" sz="1400" kern="0" dirty="0">
                <a:solidFill>
                  <a:prstClr val="white"/>
                </a:solidFill>
              </a:rPr>
            </a:br>
            <a:r>
              <a:rPr lang="en-US" sz="1400" kern="0" dirty="0">
                <a:solidFill>
                  <a:prstClr val="white"/>
                </a:solidFill>
              </a:rPr>
              <a:t>Integration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3954355" y="5089466"/>
            <a:ext cx="1553351" cy="53967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1A5"/>
              </a:gs>
              <a:gs pos="80000">
                <a:srgbClr val="0081D9"/>
              </a:gs>
              <a:gs pos="100000">
                <a:srgbClr val="0083DF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</a:rPr>
              <a:t>Data</a:t>
            </a:r>
            <a:br>
              <a:rPr lang="en-US" sz="1400" kern="0" dirty="0">
                <a:solidFill>
                  <a:prstClr val="white"/>
                </a:solidFill>
              </a:rPr>
            </a:br>
            <a:r>
              <a:rPr lang="en-US" sz="1400" kern="0" dirty="0">
                <a:solidFill>
                  <a:prstClr val="white"/>
                </a:solidFill>
              </a:rPr>
              <a:t>Model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5601720" y="5089466"/>
            <a:ext cx="1553351" cy="53967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1A5"/>
              </a:gs>
              <a:gs pos="80000">
                <a:srgbClr val="0081D9"/>
              </a:gs>
              <a:gs pos="100000">
                <a:srgbClr val="0083DF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</a:rPr>
              <a:t>Metadata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599763" y="4161513"/>
            <a:ext cx="1054448" cy="701761"/>
          </a:xfrm>
          <a:prstGeom prst="roundRect">
            <a:avLst/>
          </a:prstGeom>
          <a:gradFill>
            <a:gsLst>
              <a:gs pos="0">
                <a:srgbClr val="003C83"/>
              </a:gs>
              <a:gs pos="80000">
                <a:srgbClr val="0052AC"/>
              </a:gs>
              <a:gs pos="100000">
                <a:srgbClr val="0052B1"/>
              </a:gs>
            </a:gsLst>
          </a:gradFill>
          <a:ln w="3810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kern="0" dirty="0">
                <a:solidFill>
                  <a:srgbClr val="FFFFFF"/>
                </a:solidFill>
              </a:rPr>
              <a:t>Segmentation</a:t>
            </a:r>
            <a:endParaRPr lang="en-US" sz="900" b="1" kern="0" dirty="0">
              <a:solidFill>
                <a:srgbClr val="FFFFFF"/>
              </a:solidFill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1710992" y="4161513"/>
            <a:ext cx="1054448" cy="701761"/>
          </a:xfrm>
          <a:prstGeom prst="roundRect">
            <a:avLst/>
          </a:prstGeom>
          <a:gradFill>
            <a:gsLst>
              <a:gs pos="0">
                <a:srgbClr val="003C83"/>
              </a:gs>
              <a:gs pos="80000">
                <a:srgbClr val="0052AC"/>
              </a:gs>
              <a:gs pos="100000">
                <a:srgbClr val="0052B1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 dirty="0">
                <a:solidFill>
                  <a:srgbClr val="FFFFFF"/>
                </a:solidFill>
              </a:rPr>
              <a:t>Predictive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 dirty="0">
                <a:solidFill>
                  <a:srgbClr val="FFFFFF"/>
                </a:solidFill>
              </a:rPr>
              <a:t>Modeling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2822221" y="4161513"/>
            <a:ext cx="1054448" cy="701761"/>
          </a:xfrm>
          <a:prstGeom prst="roundRect">
            <a:avLst/>
          </a:prstGeom>
          <a:gradFill>
            <a:gsLst>
              <a:gs pos="0">
                <a:srgbClr val="003C83"/>
              </a:gs>
              <a:gs pos="80000">
                <a:srgbClr val="0052AC"/>
              </a:gs>
              <a:gs pos="100000">
                <a:srgbClr val="0052B1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 dirty="0">
                <a:solidFill>
                  <a:srgbClr val="FFFFFF"/>
                </a:solidFill>
              </a:rPr>
              <a:t>Online Customer</a:t>
            </a:r>
            <a:br>
              <a:rPr lang="en-US" sz="900" b="1" kern="0" dirty="0">
                <a:solidFill>
                  <a:srgbClr val="FFFFFF"/>
                </a:solidFill>
              </a:rPr>
            </a:br>
            <a:r>
              <a:rPr lang="en-US" sz="900" b="1" kern="0" dirty="0">
                <a:solidFill>
                  <a:srgbClr val="FFFFFF"/>
                </a:solidFill>
              </a:rPr>
              <a:t>Behavior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5044679" y="4161513"/>
            <a:ext cx="1054448" cy="701761"/>
          </a:xfrm>
          <a:prstGeom prst="roundRect">
            <a:avLst/>
          </a:prstGeom>
          <a:gradFill>
            <a:gsLst>
              <a:gs pos="0">
                <a:srgbClr val="003C83"/>
              </a:gs>
              <a:gs pos="80000">
                <a:srgbClr val="0052AC"/>
              </a:gs>
              <a:gs pos="100000">
                <a:srgbClr val="0052B1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 dirty="0">
                <a:solidFill>
                  <a:srgbClr val="FFFFFF"/>
                </a:solidFill>
              </a:rPr>
              <a:t>Customer Risk / Credit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6155909" y="4161513"/>
            <a:ext cx="1054448" cy="701761"/>
          </a:xfrm>
          <a:prstGeom prst="roundRect">
            <a:avLst/>
          </a:prstGeom>
          <a:gradFill>
            <a:gsLst>
              <a:gs pos="0">
                <a:srgbClr val="003C83"/>
              </a:gs>
              <a:gs pos="80000">
                <a:srgbClr val="0052AC"/>
              </a:gs>
              <a:gs pos="100000">
                <a:srgbClr val="0052B1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srgbClr val="FFFFFF"/>
                </a:solidFill>
              </a:rPr>
              <a:t>Social &amp; Network</a:t>
            </a:r>
            <a:br>
              <a:rPr lang="en-US" sz="900" b="1" kern="0" dirty="0">
                <a:solidFill>
                  <a:srgbClr val="FFFFFF"/>
                </a:solidFill>
              </a:rPr>
            </a:br>
            <a:r>
              <a:rPr lang="en-US" sz="900" b="1" kern="0" dirty="0">
                <a:solidFill>
                  <a:srgbClr val="FFFFFF"/>
                </a:solidFill>
              </a:rPr>
              <a:t>Analytics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3933450" y="4161513"/>
            <a:ext cx="1054448" cy="701761"/>
          </a:xfrm>
          <a:prstGeom prst="roundRect">
            <a:avLst/>
          </a:prstGeom>
          <a:gradFill>
            <a:gsLst>
              <a:gs pos="0">
                <a:srgbClr val="003C83"/>
              </a:gs>
              <a:gs pos="80000">
                <a:srgbClr val="0052AC"/>
              </a:gs>
              <a:gs pos="100000">
                <a:srgbClr val="0052B1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 dirty="0">
                <a:solidFill>
                  <a:srgbClr val="FFFFFF"/>
                </a:solidFill>
              </a:rPr>
              <a:t>Customer Profitability &amp; LTV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1977553" y="2933200"/>
            <a:ext cx="1276305" cy="44805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Direct Marketing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3255260" y="2933200"/>
            <a:ext cx="1276305" cy="44805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 dirty="0">
                <a:solidFill>
                  <a:prstClr val="white"/>
                </a:solidFill>
              </a:rPr>
              <a:t>Real/Right Time</a:t>
            </a:r>
            <a:br>
              <a:rPr lang="en-US" sz="900" b="1" kern="0" dirty="0">
                <a:solidFill>
                  <a:prstClr val="white"/>
                </a:solidFill>
              </a:rPr>
            </a:br>
            <a:r>
              <a:rPr lang="en-US" sz="900" b="1" kern="0" dirty="0">
                <a:solidFill>
                  <a:prstClr val="white"/>
                </a:solidFill>
              </a:rPr>
              <a:t>Decisions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4526376" y="2933200"/>
            <a:ext cx="1276305" cy="44805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kern="0" dirty="0">
                <a:solidFill>
                  <a:prstClr val="white"/>
                </a:solidFill>
              </a:rPr>
              <a:t>Event Triggered</a:t>
            </a:r>
            <a:br>
              <a:rPr lang="en-GB" sz="900" b="1" kern="0" dirty="0">
                <a:solidFill>
                  <a:prstClr val="white"/>
                </a:solidFill>
              </a:rPr>
            </a:br>
            <a:r>
              <a:rPr lang="en-GB" sz="900" b="1" kern="0" dirty="0">
                <a:solidFill>
                  <a:prstClr val="white"/>
                </a:solidFill>
              </a:rPr>
              <a:t>Marketing</a:t>
            </a:r>
            <a:endParaRPr lang="en-US" sz="900" b="1" kern="0" dirty="0">
              <a:solidFill>
                <a:prstClr val="white"/>
              </a:solidFill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5810675" y="2933200"/>
            <a:ext cx="1267868" cy="44805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Record Customer  Responses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708573" y="2566496"/>
            <a:ext cx="6378696" cy="3017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Strategy &amp; Operations Management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718716" y="3695200"/>
            <a:ext cx="6387423" cy="3017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Marketing Measurement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619731" y="1462656"/>
            <a:ext cx="2634127" cy="21974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50000"/>
                </a:srgbClr>
              </a:gs>
              <a:gs pos="30000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</a:endParaRPr>
          </a:p>
        </p:txBody>
      </p:sp>
      <p:sp>
        <p:nvSpPr>
          <p:cNvPr id="68" name="Rounded Rectangle 67"/>
          <p:cNvSpPr>
            <a:spLocks noChangeArrowheads="1"/>
          </p:cNvSpPr>
          <p:nvPr/>
        </p:nvSpPr>
        <p:spPr bwMode="auto">
          <a:xfrm>
            <a:off x="1612416" y="1421895"/>
            <a:ext cx="769619" cy="260509"/>
          </a:xfrm>
          <a:prstGeom prst="roundRect">
            <a:avLst>
              <a:gd name="adj" fmla="val 1012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t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292929"/>
                </a:solidFill>
                <a:latin typeface="Arial Narrow"/>
                <a:ea typeface="ＭＳ Ｐゴシック" charset="-128"/>
                <a:cs typeface="Arial"/>
              </a:rPr>
              <a:t>Channels</a:t>
            </a:r>
            <a:endParaRPr lang="en-US" sz="1600" b="1" dirty="0">
              <a:solidFill>
                <a:srgbClr val="000000"/>
              </a:solidFill>
              <a:latin typeface="Arial Narrow"/>
              <a:ea typeface="ＭＳ Ｐゴシック" charset="-128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559249" y="1460799"/>
            <a:ext cx="2634127" cy="21974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50000"/>
                </a:srgbClr>
              </a:gs>
              <a:gs pos="30000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</a:endParaRPr>
          </a:p>
        </p:txBody>
      </p:sp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5509357" y="1421895"/>
            <a:ext cx="1035844" cy="260509"/>
          </a:xfrm>
          <a:prstGeom prst="roundRect">
            <a:avLst>
              <a:gd name="adj" fmla="val 1012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t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292929"/>
                </a:solidFill>
                <a:latin typeface="Arial Narrow"/>
                <a:ea typeface="ＭＳ Ｐゴシック" charset="-128"/>
                <a:cs typeface="Arial"/>
              </a:rPr>
              <a:t>Departments</a:t>
            </a:r>
            <a:endParaRPr lang="en-US" sz="1600" b="1" dirty="0">
              <a:solidFill>
                <a:srgbClr val="000000"/>
              </a:solidFill>
              <a:latin typeface="Arial Narrow"/>
              <a:ea typeface="ＭＳ Ｐゴシック" charset="-128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67600" y="1596910"/>
            <a:ext cx="1447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Customer</a:t>
            </a:r>
          </a:p>
          <a:p>
            <a:pPr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Experience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67600" y="3110232"/>
            <a:ext cx="14478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FFFFFF"/>
                </a:solidFill>
              </a:rPr>
              <a:t>Decisions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67600" y="4339629"/>
            <a:ext cx="1447800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</a:lstStyle>
          <a:p>
            <a:r>
              <a:rPr lang="en-US" b="1" dirty="0" smtClean="0"/>
              <a:t>Analytics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467600" y="5108126"/>
            <a:ext cx="16764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FFFFFF"/>
                </a:solidFill>
              </a:rPr>
              <a:t>Information </a:t>
            </a:r>
            <a:br>
              <a:rPr lang="en-US" b="1" kern="0" dirty="0">
                <a:solidFill>
                  <a:srgbClr val="FFFFFF"/>
                </a:solidFill>
              </a:rPr>
            </a:br>
            <a:r>
              <a:rPr lang="en-US" b="1" kern="0" dirty="0">
                <a:solidFill>
                  <a:srgbClr val="FFFFFF"/>
                </a:solidFill>
              </a:rPr>
              <a:t>Management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67600" y="5895706"/>
            <a:ext cx="1447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Data</a:t>
            </a:r>
            <a:br>
              <a:rPr lang="en-US" b="1" kern="0" dirty="0">
                <a:solidFill>
                  <a:sysClr val="windowText" lastClr="000000"/>
                </a:solidFill>
              </a:rPr>
            </a:br>
            <a:r>
              <a:rPr lang="en-US" b="1" kern="0" dirty="0">
                <a:solidFill>
                  <a:sysClr val="windowText" lastClr="000000"/>
                </a:solidFill>
              </a:rPr>
              <a:t>Sources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7086600" y="2464849"/>
            <a:ext cx="2057400" cy="0"/>
          </a:xfrm>
          <a:prstGeom prst="line">
            <a:avLst/>
          </a:prstGeom>
          <a:solidFill>
            <a:srgbClr val="007DC3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068260" y="4096071"/>
            <a:ext cx="2057400" cy="0"/>
          </a:xfrm>
          <a:prstGeom prst="line">
            <a:avLst/>
          </a:prstGeom>
          <a:solidFill>
            <a:srgbClr val="007DC3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7086600" y="4990600"/>
            <a:ext cx="2057400" cy="0"/>
          </a:xfrm>
          <a:prstGeom prst="line">
            <a:avLst/>
          </a:prstGeom>
          <a:solidFill>
            <a:srgbClr val="007DC3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7068260" y="5895706"/>
            <a:ext cx="2057400" cy="0"/>
          </a:xfrm>
          <a:prstGeom prst="line">
            <a:avLst/>
          </a:prstGeom>
          <a:solidFill>
            <a:srgbClr val="007DC3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53661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Scenario Comparison Reporting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mparisonrepor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706688"/>
            <a:ext cx="5307012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omparisonrepor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08088"/>
            <a:ext cx="5307012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683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0" y="1163279"/>
            <a:ext cx="8826279" cy="58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4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Customer Success Examples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5259681"/>
              </p:ext>
            </p:extLst>
          </p:nvPr>
        </p:nvGraphicFramePr>
        <p:xfrm>
          <a:off x="284163" y="1505988"/>
          <a:ext cx="8595182" cy="42090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56564"/>
                <a:gridCol w="51386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Client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Commerzbank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55%</a:t>
                      </a:r>
                      <a:r>
                        <a:rPr lang="en-US" baseline="0" dirty="0" smtClean="0"/>
                        <a:t> increase in profitability of DM program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Payback in 4 months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Vodafone (Australia)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3-10x Response</a:t>
                      </a:r>
                      <a:r>
                        <a:rPr lang="en-US" baseline="0" dirty="0" smtClean="0"/>
                        <a:t> Rate increase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Improve campaign ROI by 4x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30% reduction in campaign costs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37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Scotiabank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50% Campaign ROI improvement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r>
                        <a:rPr lang="en-US" baseline="0" dirty="0" smtClean="0"/>
                        <a:t> Insurer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12% increase in revenue; 52% in earnings</a:t>
                      </a:r>
                    </a:p>
                    <a:p>
                      <a:pPr marL="228600" indent="-228600" algn="l">
                        <a:lnSpc>
                          <a:spcPct val="90000"/>
                        </a:lnSpc>
                        <a:spcBef>
                          <a:spcPct val="35000"/>
                        </a:spcBef>
                        <a:buSzPct val="12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/>
                        <a:t>Savings of &gt;$4 million per year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#1 Market Share European Retailer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12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/>
                        <a:t>Individualized targeting of monthly coupon mailers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12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/>
                        <a:t>Increased offer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response rates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12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/>
                        <a:t>Decrease mailing costs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0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Adaptive customer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97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407988"/>
            <a:ext cx="2516187" cy="339725"/>
          </a:xfrm>
        </p:spPr>
        <p:txBody>
          <a:bodyPr/>
          <a:lstStyle/>
          <a:p>
            <a:pPr defTabSz="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Omni-Channel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274350"/>
            <a:ext cx="6054725" cy="584775"/>
          </a:xfrm>
        </p:spPr>
        <p:txBody>
          <a:bodyPr rtlCol="0"/>
          <a:lstStyle/>
          <a:p>
            <a:pPr defTabSz="365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Many industries are seeing a true move to a multi-channel relationship with their customers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520700" y="1177320"/>
            <a:ext cx="8321675" cy="1569660"/>
          </a:xfrm>
        </p:spPr>
        <p:txBody>
          <a:bodyPr/>
          <a:lstStyle/>
          <a:p>
            <a:pPr marL="182563" lvl="1" indent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The SAS ACE solution is a set of platform-agnostic analytic tools with the ability to link customer insights across channels and data sources to provide a complete view of the customer and all the interactions they have a company. </a:t>
            </a:r>
          </a:p>
          <a:p>
            <a:pPr marL="182563" lvl="1" indent="0" eaLnBrk="1" hangingPunct="1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82563" lvl="1" indent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31632631"/>
              </p:ext>
            </p:extLst>
          </p:nvPr>
        </p:nvGraphicFramePr>
        <p:xfrm>
          <a:off x="271930" y="2304617"/>
          <a:ext cx="8570912" cy="414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39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52400" y="162410"/>
            <a:ext cx="2330456" cy="830997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GB" dirty="0" err="1"/>
              <a:t>Sas</a:t>
            </a:r>
            <a:r>
              <a:rPr lang="en-GB" dirty="0"/>
              <a:t> adaptive customer experience</a:t>
            </a:r>
            <a:endParaRPr lang="en-GB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403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2884236"/>
            <a:ext cx="2325116" cy="108952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UNDERSTAND TARGET INTERACT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03575" y="2544234"/>
            <a:ext cx="0" cy="5757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84663" y="3697817"/>
            <a:ext cx="2778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26225" y="5422900"/>
            <a:ext cx="3937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0" name="TextBox 39"/>
          <p:cNvSpPr txBox="1">
            <a:spLocks noChangeArrowheads="1"/>
          </p:cNvSpPr>
          <p:nvPr/>
        </p:nvSpPr>
        <p:spPr bwMode="auto">
          <a:xfrm>
            <a:off x="3779839" y="1310217"/>
            <a:ext cx="865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accent2"/>
                </a:solidFill>
              </a:rPr>
              <a:t>Engage Online &amp; Mobile Visitors</a:t>
            </a:r>
          </a:p>
        </p:txBody>
      </p:sp>
      <p:sp>
        <p:nvSpPr>
          <p:cNvPr id="44041" name="TextBox 41"/>
          <p:cNvSpPr txBox="1">
            <a:spLocks noChangeArrowheads="1"/>
          </p:cNvSpPr>
          <p:nvPr/>
        </p:nvSpPr>
        <p:spPr bwMode="auto">
          <a:xfrm>
            <a:off x="3573464" y="3249084"/>
            <a:ext cx="877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accent2"/>
                </a:solidFill>
              </a:rPr>
              <a:t>Track All </a:t>
            </a:r>
            <a:br>
              <a:rPr lang="en-GB" sz="1200">
                <a:solidFill>
                  <a:schemeClr val="accent2"/>
                </a:solidFill>
              </a:rPr>
            </a:br>
            <a:r>
              <a:rPr lang="en-GB" sz="1200">
                <a:solidFill>
                  <a:schemeClr val="accent2"/>
                </a:solidFill>
              </a:rPr>
              <a:t>Visitor Journeys</a:t>
            </a:r>
          </a:p>
        </p:txBody>
      </p:sp>
      <p:sp>
        <p:nvSpPr>
          <p:cNvPr id="44042" name="TextBox 42"/>
          <p:cNvSpPr txBox="1">
            <a:spLocks noChangeArrowheads="1"/>
          </p:cNvSpPr>
          <p:nvPr/>
        </p:nvSpPr>
        <p:spPr bwMode="auto">
          <a:xfrm>
            <a:off x="5497513" y="4874684"/>
            <a:ext cx="1255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accent2"/>
                </a:solidFill>
              </a:rPr>
              <a:t>Real-time Visitor State Drives On-site Messaging</a:t>
            </a:r>
          </a:p>
        </p:txBody>
      </p:sp>
      <p:sp>
        <p:nvSpPr>
          <p:cNvPr id="44043" name="TextBox 43"/>
          <p:cNvSpPr txBox="1">
            <a:spLocks noChangeArrowheads="1"/>
          </p:cNvSpPr>
          <p:nvPr/>
        </p:nvSpPr>
        <p:spPr bwMode="auto">
          <a:xfrm>
            <a:off x="7804151" y="4891618"/>
            <a:ext cx="125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accent2"/>
                </a:solidFill>
              </a:rPr>
              <a:t>Optimal Personalized Online</a:t>
            </a:r>
          </a:p>
          <a:p>
            <a:pPr eaLnBrk="1" hangingPunct="1"/>
            <a:r>
              <a:rPr lang="en-GB" sz="1200">
                <a:solidFill>
                  <a:schemeClr val="accent2"/>
                </a:solidFill>
              </a:rPr>
              <a:t>Experience</a:t>
            </a:r>
          </a:p>
        </p:txBody>
      </p:sp>
      <p:sp>
        <p:nvSpPr>
          <p:cNvPr id="44044" name="TextBox 44"/>
          <p:cNvSpPr txBox="1">
            <a:spLocks noChangeArrowheads="1"/>
          </p:cNvSpPr>
          <p:nvPr/>
        </p:nvSpPr>
        <p:spPr bwMode="auto">
          <a:xfrm>
            <a:off x="7834313" y="3714751"/>
            <a:ext cx="1223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accent2"/>
                </a:solidFill>
              </a:rPr>
              <a:t>Multi-channel communication</a:t>
            </a:r>
          </a:p>
        </p:txBody>
      </p:sp>
      <p:sp>
        <p:nvSpPr>
          <p:cNvPr id="44045" name="TextBox 45"/>
          <p:cNvSpPr txBox="1">
            <a:spLocks noChangeArrowheads="1"/>
          </p:cNvSpPr>
          <p:nvPr/>
        </p:nvSpPr>
        <p:spPr bwMode="auto">
          <a:xfrm>
            <a:off x="5511800" y="1432984"/>
            <a:ext cx="109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accent2"/>
                </a:solidFill>
              </a:rPr>
              <a:t>Build an Online </a:t>
            </a:r>
            <a:br>
              <a:rPr lang="en-GB" sz="1200">
                <a:solidFill>
                  <a:schemeClr val="accent2"/>
                </a:solidFill>
              </a:rPr>
            </a:br>
            <a:r>
              <a:rPr lang="en-GB" sz="1200">
                <a:solidFill>
                  <a:schemeClr val="accent2"/>
                </a:solidFill>
              </a:rPr>
              <a:t>Data Mart</a:t>
            </a:r>
          </a:p>
        </p:txBody>
      </p:sp>
      <p:sp>
        <p:nvSpPr>
          <p:cNvPr id="44046" name="TextBox 47"/>
          <p:cNvSpPr txBox="1">
            <a:spLocks noChangeArrowheads="1"/>
          </p:cNvSpPr>
          <p:nvPr/>
        </p:nvSpPr>
        <p:spPr bwMode="auto">
          <a:xfrm>
            <a:off x="5476876" y="3130551"/>
            <a:ext cx="898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accent2"/>
                </a:solidFill>
              </a:rPr>
              <a:t>Transform Journeys into Insights</a:t>
            </a:r>
          </a:p>
        </p:txBody>
      </p:sp>
      <p:sp>
        <p:nvSpPr>
          <p:cNvPr id="44047" name="TextBox 53"/>
          <p:cNvSpPr txBox="1">
            <a:spLocks noChangeArrowheads="1"/>
          </p:cNvSpPr>
          <p:nvPr/>
        </p:nvSpPr>
        <p:spPr bwMode="auto">
          <a:xfrm>
            <a:off x="7781925" y="2300817"/>
            <a:ext cx="127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accent2"/>
                </a:solidFill>
              </a:rPr>
              <a:t>Explore, Analyse, Model and Reports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753225" y="4002617"/>
            <a:ext cx="279400" cy="0"/>
          </a:xfrm>
          <a:prstGeom prst="straightConnector1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042" idx="3"/>
          </p:cNvCxnSpPr>
          <p:nvPr/>
        </p:nvCxnSpPr>
        <p:spPr>
          <a:xfrm>
            <a:off x="6753225" y="1769534"/>
            <a:ext cx="0" cy="3520649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6" descr="http://www.mediaplexblog.co.uk/wp-content/uploads/2012/06/data-pic-300x300.jpg">
            <a:hlinkClick r:id="rId3" tooltip="DATA IS MONEY; AND HERE'S WHY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202517"/>
            <a:ext cx="715962" cy="95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onstructivistconsulting.com/wp-content/uploads/2012/02/prism-rainbow-5a-24962806_std.jpg"/>
          <p:cNvPicPr>
            <a:picLocks noChangeAspect="1" noChangeArrowheads="1"/>
          </p:cNvPicPr>
          <p:nvPr/>
        </p:nvPicPr>
        <p:blipFill>
          <a:blip r:embed="rId5"/>
          <a:srcRect l="18932" r="11469"/>
          <a:stretch>
            <a:fillRect/>
          </a:stretch>
        </p:blipFill>
        <p:spPr bwMode="auto">
          <a:xfrm>
            <a:off x="4716463" y="3179234"/>
            <a:ext cx="715962" cy="9863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Customer Support icon on glossy sticker on white background. Created in Adobe Illustrator. Files included: - AI8 .eps - AICS3 .ai - Large JPG file Click to See: [url=http://www.istockphoto.com/my_lightbox_contents.php?lightboxID=3718230][img class=mceI">
            <a:hlinkClick r:id="rId6" tooltip="Customer Support icon on glossy sticker on white background. Created in Adobe Illustrator. Files included: - AI8 .eps - AICS3 .ai - Large JPG file Click to See: [url=http://www.istockphoto.com/my_lightbox_contents.php?lightboxID=3718230][img class=mceI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4925485"/>
            <a:ext cx="722312" cy="99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5059363" y="4254500"/>
            <a:ext cx="0" cy="5757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8"/>
          <a:srcRect l="10606" t="11578" r="35145" b="14606"/>
          <a:stretch/>
        </p:blipFill>
        <p:spPr bwMode="auto">
          <a:xfrm>
            <a:off x="7061200" y="4944534"/>
            <a:ext cx="742950" cy="98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5" name="Picture 4" descr="mobile-logos-ios-android-windows-phone-blackberry-joots-jewelle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8" r="48875"/>
          <a:stretch>
            <a:fillRect/>
          </a:stretch>
        </p:blipFill>
        <p:spPr bwMode="auto">
          <a:xfrm>
            <a:off x="9223375" y="3740152"/>
            <a:ext cx="285750" cy="3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56" name="Group 8"/>
          <p:cNvGrpSpPr>
            <a:grpSpLocks/>
          </p:cNvGrpSpPr>
          <p:nvPr/>
        </p:nvGrpSpPr>
        <p:grpSpPr bwMode="auto">
          <a:xfrm>
            <a:off x="2720976" y="1333500"/>
            <a:ext cx="987425" cy="1011767"/>
            <a:chOff x="2906948" y="1000367"/>
            <a:chExt cx="987493" cy="757999"/>
          </a:xfrm>
        </p:grpSpPr>
        <p:sp>
          <p:nvSpPr>
            <p:cNvPr id="7" name="Rectangle 6"/>
            <p:cNvSpPr/>
            <p:nvPr/>
          </p:nvSpPr>
          <p:spPr>
            <a:xfrm>
              <a:off x="2906948" y="1000367"/>
              <a:ext cx="987493" cy="757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accent1"/>
                </a:solidFill>
              </a:endParaRPr>
            </a:p>
          </p:txBody>
        </p:sp>
        <p:pic>
          <p:nvPicPr>
            <p:cNvPr id="44071" name="Picture 2" descr="web browser support Web Browser Support  Do You Really Need That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948" y="1016022"/>
              <a:ext cx="723065" cy="72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4" descr="mobile-logos-ios-android-windows-phone-blackberry-joots-jeweller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78"/>
            <a:stretch>
              <a:fillRect/>
            </a:stretch>
          </p:blipFill>
          <p:spPr bwMode="auto">
            <a:xfrm>
              <a:off x="3635896" y="1501787"/>
              <a:ext cx="229237" cy="25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3" name="Picture 4" descr="mobile-logos-ios-android-windows-phone-blackberry-joots-jeweller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0" r="24530"/>
            <a:stretch>
              <a:fillRect/>
            </a:stretch>
          </p:blipFill>
          <p:spPr bwMode="auto">
            <a:xfrm>
              <a:off x="3641147" y="1008834"/>
              <a:ext cx="253294" cy="28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4" descr="mobile-logos-ios-android-windows-phone-blackberry-joots-jeweller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97"/>
            <a:stretch>
              <a:fillRect/>
            </a:stretch>
          </p:blipFill>
          <p:spPr bwMode="auto">
            <a:xfrm>
              <a:off x="3641147" y="1256000"/>
              <a:ext cx="235448" cy="28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" name="Picture 2" descr="http://www.radarbi.com/images/9.jpg"/>
          <p:cNvPicPr>
            <a:picLocks noChangeAspect="1" noChangeArrowheads="1"/>
          </p:cNvPicPr>
          <p:nvPr/>
        </p:nvPicPr>
        <p:blipFill rotWithShape="1">
          <a:blip r:embed="rId14"/>
          <a:srcRect l="17578" r="13659" b="5951"/>
          <a:stretch/>
        </p:blipFill>
        <p:spPr bwMode="auto">
          <a:xfrm>
            <a:off x="7061200" y="2163234"/>
            <a:ext cx="723900" cy="8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stomer Database"/>
          <p:cNvPicPr>
            <a:picLocks noChangeAspect="1" noChangeArrowheads="1"/>
          </p:cNvPicPr>
          <p:nvPr/>
        </p:nvPicPr>
        <p:blipFill rotWithShape="1">
          <a:blip r:embed="rId15"/>
          <a:srcRect l="12443" r="14737"/>
          <a:stretch/>
        </p:blipFill>
        <p:spPr bwMode="auto">
          <a:xfrm>
            <a:off x="4743451" y="1344084"/>
            <a:ext cx="715963" cy="95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flipV="1">
            <a:off x="5080000" y="2468034"/>
            <a:ext cx="0" cy="5609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0" name="TextBox 59"/>
          <p:cNvSpPr txBox="1">
            <a:spLocks noChangeArrowheads="1"/>
          </p:cNvSpPr>
          <p:nvPr/>
        </p:nvSpPr>
        <p:spPr bwMode="auto">
          <a:xfrm>
            <a:off x="7010401" y="1797051"/>
            <a:ext cx="1255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1" i="1">
                <a:solidFill>
                  <a:schemeClr val="accent2"/>
                </a:solidFill>
              </a:rPr>
              <a:t>UNDERSTAND</a:t>
            </a:r>
          </a:p>
        </p:txBody>
      </p:sp>
      <p:sp>
        <p:nvSpPr>
          <p:cNvPr id="44061" name="TextBox 60"/>
          <p:cNvSpPr txBox="1">
            <a:spLocks noChangeArrowheads="1"/>
          </p:cNvSpPr>
          <p:nvPr/>
        </p:nvSpPr>
        <p:spPr bwMode="auto">
          <a:xfrm>
            <a:off x="6991351" y="4595284"/>
            <a:ext cx="1255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1" i="1">
                <a:solidFill>
                  <a:schemeClr val="accent2"/>
                </a:solidFill>
              </a:rPr>
              <a:t>INTERACT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6"/>
          <a:srcRect t="10828" b="11691"/>
          <a:stretch/>
        </p:blipFill>
        <p:spPr bwMode="auto">
          <a:xfrm>
            <a:off x="7080250" y="3534833"/>
            <a:ext cx="723900" cy="95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3" name="TextBox 62"/>
          <p:cNvSpPr txBox="1">
            <a:spLocks noChangeArrowheads="1"/>
          </p:cNvSpPr>
          <p:nvPr/>
        </p:nvSpPr>
        <p:spPr bwMode="auto">
          <a:xfrm>
            <a:off x="7042151" y="3145367"/>
            <a:ext cx="1255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1" i="1">
                <a:solidFill>
                  <a:schemeClr val="accent2"/>
                </a:solidFill>
              </a:rPr>
              <a:t>TARGET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86601" y="740834"/>
            <a:ext cx="695325" cy="81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Straight Arrow Connector 65"/>
          <p:cNvCxnSpPr/>
          <p:nvPr/>
        </p:nvCxnSpPr>
        <p:spPr>
          <a:xfrm>
            <a:off x="6762750" y="2569633"/>
            <a:ext cx="279400" cy="0"/>
          </a:xfrm>
          <a:prstGeom prst="straightConnector1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6" name="TextBox 66"/>
          <p:cNvSpPr txBox="1">
            <a:spLocks noChangeArrowheads="1"/>
          </p:cNvSpPr>
          <p:nvPr/>
        </p:nvSpPr>
        <p:spPr bwMode="auto">
          <a:xfrm>
            <a:off x="7826375" y="740834"/>
            <a:ext cx="1663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accent2"/>
                </a:solidFill>
              </a:rPr>
              <a:t>Enhance your </a:t>
            </a:r>
            <a:br>
              <a:rPr lang="en-GB" sz="1200">
                <a:solidFill>
                  <a:schemeClr val="accent2"/>
                </a:solidFill>
              </a:rPr>
            </a:br>
            <a:r>
              <a:rPr lang="en-GB" sz="1200">
                <a:solidFill>
                  <a:schemeClr val="accent2"/>
                </a:solidFill>
              </a:rPr>
              <a:t>Multi-channel </a:t>
            </a:r>
            <a:br>
              <a:rPr lang="en-GB" sz="1200">
                <a:solidFill>
                  <a:schemeClr val="accent2"/>
                </a:solidFill>
              </a:rPr>
            </a:br>
            <a:r>
              <a:rPr lang="en-GB" sz="1200">
                <a:solidFill>
                  <a:schemeClr val="accent2"/>
                </a:solidFill>
              </a:rPr>
              <a:t>Data Warehouse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313489" y="1769533"/>
            <a:ext cx="439737" cy="0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81800" y="1172633"/>
            <a:ext cx="279400" cy="0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753225" y="1157818"/>
            <a:ext cx="0" cy="605367"/>
          </a:xfrm>
          <a:prstGeom prst="straightConnector1">
            <a:avLst/>
          </a:prstGeom>
          <a:ln w="254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6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76200"/>
            <a:ext cx="3657600" cy="585788"/>
          </a:xfrm>
        </p:spPr>
        <p:txBody>
          <a:bodyPr/>
          <a:lstStyle/>
          <a:p>
            <a:pPr defTabSz="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Understand the Consumer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22514" y="1946611"/>
          <a:ext cx="8201025" cy="200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08088" y="3740150"/>
            <a:ext cx="662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/>
                </a:solidFill>
                <a:latin typeface="+mn-lt"/>
                <a:ea typeface="+mn-ea"/>
              </a:rPr>
              <a:t>ENABLES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7663" y="409892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accent1"/>
                </a:solidFill>
              </a:rPr>
              <a:t>FULL </a:t>
            </a:r>
            <a:r>
              <a:rPr lang="en-US" sz="1800">
                <a:solidFill>
                  <a:schemeClr val="accent1"/>
                </a:solidFill>
              </a:rPr>
              <a:t>Consumer Segmentation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65488" y="4403725"/>
            <a:ext cx="268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accent1"/>
                </a:solidFill>
              </a:rPr>
              <a:t>Market Basket Analysis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18088" y="4057650"/>
            <a:ext cx="342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accent1"/>
                </a:solidFill>
              </a:rPr>
              <a:t>Consumer Lifetime Value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00800" y="4413250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accent1"/>
                </a:solidFill>
              </a:rPr>
              <a:t>Predictors of Purchase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8488" y="442595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accent1"/>
                </a:solidFill>
              </a:rPr>
              <a:t>Next Best 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5863" y="4829175"/>
            <a:ext cx="662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/>
                </a:solidFill>
                <a:latin typeface="+mn-lt"/>
                <a:ea typeface="+mn-ea"/>
              </a:rPr>
              <a:t>ENABLES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5260975"/>
            <a:ext cx="342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accent1"/>
                </a:solidFill>
              </a:rPr>
              <a:t>Consumer</a:t>
            </a:r>
            <a:r>
              <a:rPr lang="en-US" sz="1800" b="1">
                <a:solidFill>
                  <a:schemeClr val="accent1"/>
                </a:solidFill>
              </a:rPr>
              <a:t> LOYALTY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84488" y="526415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accent1"/>
                </a:solidFill>
              </a:rPr>
              <a:t>Greater </a:t>
            </a:r>
            <a:r>
              <a:rPr lang="en-US" sz="1800" b="1">
                <a:solidFill>
                  <a:schemeClr val="accent1"/>
                </a:solidFill>
              </a:rPr>
              <a:t>SPEND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38800" y="5272088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accent1"/>
                </a:solidFill>
              </a:rPr>
              <a:t>More </a:t>
            </a:r>
            <a:r>
              <a:rPr lang="en-US" sz="1800" b="1">
                <a:solidFill>
                  <a:schemeClr val="accent1"/>
                </a:solidFill>
              </a:rPr>
              <a:t>INTERACTIONS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95400" y="580707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accent1"/>
                </a:solidFill>
              </a:rPr>
              <a:t>Easier </a:t>
            </a:r>
            <a:r>
              <a:rPr lang="en-US" sz="1800" b="1">
                <a:solidFill>
                  <a:schemeClr val="accent1"/>
                </a:solidFill>
              </a:rPr>
              <a:t>ACQUISITION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76800" y="5818188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accent1"/>
                </a:solidFill>
              </a:rPr>
              <a:t>Stronger </a:t>
            </a:r>
            <a:r>
              <a:rPr lang="en-US" sz="1800" b="1">
                <a:solidFill>
                  <a:schemeClr val="accent1"/>
                </a:solidFill>
              </a:rPr>
              <a:t>BRAND</a:t>
            </a:r>
          </a:p>
        </p:txBody>
      </p:sp>
      <p:pic>
        <p:nvPicPr>
          <p:cNvPr id="21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20725"/>
            <a:ext cx="52308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55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678112" cy="584200"/>
          </a:xfrm>
        </p:spPr>
        <p:txBody>
          <a:bodyPr/>
          <a:lstStyle/>
          <a:p>
            <a:pPr algn="ctr" defTabSz="182880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/>
                </a:solidFill>
                <a:ea typeface="+mj-ea"/>
                <a:cs typeface="+mj-cs"/>
              </a:rPr>
              <a:t>Real Time Omni-Channel Overview</a:t>
            </a:r>
          </a:p>
        </p:txBody>
      </p:sp>
      <p:pic>
        <p:nvPicPr>
          <p:cNvPr id="307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797300"/>
            <a:ext cx="30241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13176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48175"/>
            <a:ext cx="1223963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457200"/>
            <a:ext cx="1409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65475"/>
            <a:ext cx="10636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1639888" y="3111500"/>
            <a:ext cx="0" cy="5762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76600" y="4184650"/>
            <a:ext cx="35877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84663" y="1773238"/>
            <a:ext cx="5842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00788" y="1773238"/>
            <a:ext cx="647700" cy="0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84663" y="5537200"/>
            <a:ext cx="5842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278563" y="5589588"/>
            <a:ext cx="29686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84663" y="1773238"/>
            <a:ext cx="0" cy="1150937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91013" y="5176838"/>
            <a:ext cx="0" cy="36036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54038" y="1992313"/>
            <a:ext cx="21732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400">
                <a:solidFill>
                  <a:schemeClr val="accent1"/>
                </a:solidFill>
              </a:rPr>
              <a:t>Online Experience across websites and mobile formats</a:t>
            </a:r>
          </a:p>
        </p:txBody>
      </p:sp>
      <p:sp>
        <p:nvSpPr>
          <p:cNvPr id="3089" name="TextBox 41"/>
          <p:cNvSpPr txBox="1">
            <a:spLocks noChangeArrowheads="1"/>
          </p:cNvSpPr>
          <p:nvPr/>
        </p:nvSpPr>
        <p:spPr bwMode="auto">
          <a:xfrm>
            <a:off x="815975" y="4740275"/>
            <a:ext cx="174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1"/>
                </a:solidFill>
              </a:rPr>
              <a:t>Data Collection</a:t>
            </a:r>
          </a:p>
        </p:txBody>
      </p:sp>
      <p:sp>
        <p:nvSpPr>
          <p:cNvPr id="3090" name="TextBox 42"/>
          <p:cNvSpPr txBox="1">
            <a:spLocks noChangeArrowheads="1"/>
          </p:cNvSpPr>
          <p:nvPr/>
        </p:nvSpPr>
        <p:spPr bwMode="auto">
          <a:xfrm>
            <a:off x="4760913" y="600075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1"/>
                </a:solidFill>
              </a:rPr>
              <a:t>Real time state</a:t>
            </a:r>
          </a:p>
        </p:txBody>
      </p:sp>
      <p:sp>
        <p:nvSpPr>
          <p:cNvPr id="3091" name="TextBox 43"/>
          <p:cNvSpPr txBox="1">
            <a:spLocks noChangeArrowheads="1"/>
          </p:cNvSpPr>
          <p:nvPr/>
        </p:nvSpPr>
        <p:spPr bwMode="auto">
          <a:xfrm>
            <a:off x="6767513" y="5630863"/>
            <a:ext cx="19796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>
                <a:solidFill>
                  <a:schemeClr val="accent1"/>
                </a:solidFill>
              </a:rPr>
              <a:t>On-site messaging/</a:t>
            </a:r>
          </a:p>
          <a:p>
            <a:pPr eaLnBrk="1" hangingPunct="1"/>
            <a:r>
              <a:rPr lang="en-GB" sz="1400">
                <a:solidFill>
                  <a:schemeClr val="accent1"/>
                </a:solidFill>
              </a:rPr>
              <a:t>In-Store Messaging – </a:t>
            </a:r>
          </a:p>
          <a:p>
            <a:pPr eaLnBrk="1" hangingPunct="1"/>
            <a:r>
              <a:rPr lang="en-GB" sz="1400">
                <a:solidFill>
                  <a:schemeClr val="accent1"/>
                </a:solidFill>
              </a:rPr>
              <a:t>Real-Time Decisioning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775450" y="2005013"/>
            <a:ext cx="2093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400">
                <a:solidFill>
                  <a:schemeClr val="accent1"/>
                </a:solidFill>
              </a:rPr>
              <a:t>Batch Messaging -</a:t>
            </a:r>
          </a:p>
          <a:p>
            <a:pPr algn="ctr" eaLnBrk="1" hangingPunct="1"/>
            <a:r>
              <a:rPr lang="en-GB" sz="1400">
                <a:solidFill>
                  <a:schemeClr val="accent1"/>
                </a:solidFill>
              </a:rPr>
              <a:t>Campaign Management</a:t>
            </a:r>
          </a:p>
        </p:txBody>
      </p:sp>
      <p:sp>
        <p:nvSpPr>
          <p:cNvPr id="3093" name="TextBox 45"/>
          <p:cNvSpPr txBox="1">
            <a:spLocks noChangeArrowheads="1"/>
          </p:cNvSpPr>
          <p:nvPr/>
        </p:nvSpPr>
        <p:spPr bwMode="auto">
          <a:xfrm>
            <a:off x="4716463" y="2636838"/>
            <a:ext cx="180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1"/>
                </a:solidFill>
              </a:rPr>
              <a:t>Consumer View</a:t>
            </a:r>
          </a:p>
        </p:txBody>
      </p:sp>
      <p:sp>
        <p:nvSpPr>
          <p:cNvPr id="3094" name="TextBox 47"/>
          <p:cNvSpPr txBox="1">
            <a:spLocks noChangeArrowheads="1"/>
          </p:cNvSpPr>
          <p:nvPr/>
        </p:nvSpPr>
        <p:spPr bwMode="auto">
          <a:xfrm>
            <a:off x="3606800" y="4554538"/>
            <a:ext cx="1262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1"/>
                </a:solidFill>
              </a:rPr>
              <a:t>Packaging</a:t>
            </a:r>
          </a:p>
        </p:txBody>
      </p:sp>
      <p:sp>
        <p:nvSpPr>
          <p:cNvPr id="3095" name="TextBox 53"/>
          <p:cNvSpPr txBox="1">
            <a:spLocks noChangeArrowheads="1"/>
          </p:cNvSpPr>
          <p:nvPr/>
        </p:nvSpPr>
        <p:spPr bwMode="auto">
          <a:xfrm>
            <a:off x="6859588" y="3876675"/>
            <a:ext cx="2076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>
                <a:solidFill>
                  <a:schemeClr val="accent1"/>
                </a:solidFill>
              </a:rPr>
              <a:t>Analytics and Reporting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630988" y="3716338"/>
            <a:ext cx="360362" cy="0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630988" y="1773238"/>
            <a:ext cx="0" cy="1943100"/>
          </a:xfrm>
          <a:prstGeom prst="straightConnector1">
            <a:avLst/>
          </a:prstGeom>
          <a:ln w="254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9" name="Content Placeholder 9" descr="True_Customer_View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2773363"/>
            <a:ext cx="17907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2" descr="Snapshot 10:9:12 11:10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323975"/>
            <a:ext cx="1601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29" descr="Snapshot 10:9:12 11:10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4886325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918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089" grpId="0"/>
      <p:bldP spid="3090" grpId="0"/>
      <p:bldP spid="3091" grpId="0"/>
      <p:bldP spid="45" grpId="0"/>
      <p:bldP spid="3093" grpId="0"/>
      <p:bldP spid="3094" grpId="0"/>
      <p:bldP spid="30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516187" cy="584200"/>
          </a:xfrm>
        </p:spPr>
        <p:txBody>
          <a:bodyPr/>
          <a:lstStyle/>
          <a:p>
            <a:pPr defTabSz="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E-Commerce Trends 2012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396875"/>
            <a:ext cx="6054725" cy="339725"/>
          </a:xfrm>
        </p:spPr>
        <p:txBody>
          <a:bodyPr rtlCol="0"/>
          <a:lstStyle/>
          <a:p>
            <a:pPr defTabSz="365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Adaptive Customer Experience: Targeted Offers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2771" name="Content Placeholder 3"/>
          <p:cNvSpPr txBox="1">
            <a:spLocks/>
          </p:cNvSpPr>
          <p:nvPr/>
        </p:nvSpPr>
        <p:spPr bwMode="auto">
          <a:xfrm>
            <a:off x="3608388" y="4270375"/>
            <a:ext cx="50942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3651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3651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3651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3651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3651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chemeClr val="accent2"/>
              </a:buClr>
              <a:buSzPct val="80000"/>
              <a:buFont typeface="Arial" pitchFamily="34" charset="0"/>
              <a:buNone/>
            </a:pPr>
            <a:r>
              <a:rPr lang="en-US" sz="1400">
                <a:solidFill>
                  <a:srgbClr val="2C3134"/>
                </a:solidFill>
              </a:rPr>
              <a:t>SAS analytics can bridge data from online and offline sources to provide recommendations and real-time targeted offers based on real-time analysis of customer behavior. Get a higher response rate to your offers by accurately targeting them at the right consumer at the right time.</a:t>
            </a:r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498475" y="1506538"/>
            <a:ext cx="2819400" cy="3781425"/>
            <a:chOff x="359505" y="1725898"/>
            <a:chExt cx="3461663" cy="4558974"/>
          </a:xfrm>
        </p:grpSpPr>
        <p:pic>
          <p:nvPicPr>
            <p:cNvPr id="32775" name="Picture 17" descr="Snapshot 10:9:12 9:4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05" y="1725898"/>
              <a:ext cx="3461663" cy="4558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636094" y="2102941"/>
              <a:ext cx="1185074" cy="170340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 w="10541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2895" y="2087630"/>
              <a:ext cx="1148041" cy="72729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 w="10541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07379" y="1823508"/>
              <a:ext cx="812789" cy="72729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 w="10541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29" name="Diagram 28"/>
          <p:cNvGraphicFramePr/>
          <p:nvPr/>
        </p:nvGraphicFramePr>
        <p:xfrm>
          <a:off x="3804536" y="1705277"/>
          <a:ext cx="4148427" cy="245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17525" y="1657350"/>
            <a:ext cx="768350" cy="13811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24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408573"/>
            <a:ext cx="2516187" cy="338554"/>
          </a:xfrm>
        </p:spPr>
        <p:txBody>
          <a:bodyPr/>
          <a:lstStyle/>
          <a:p>
            <a:pPr defTabSz="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Use Case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274638"/>
            <a:ext cx="6157913" cy="584200"/>
          </a:xfrm>
        </p:spPr>
        <p:txBody>
          <a:bodyPr rtlCol="0"/>
          <a:lstStyle/>
          <a:p>
            <a:pPr defTabSz="365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Adaptive Customer Experience: Cart Abandonment</a:t>
            </a:r>
            <a:endParaRPr lang="en-US" dirty="0">
              <a:ea typeface="+mn-ea"/>
              <a:cs typeface="+mn-cs"/>
            </a:endParaRPr>
          </a:p>
        </p:txBody>
      </p:sp>
      <p:grpSp>
        <p:nvGrpSpPr>
          <p:cNvPr id="34819" name="Group 5"/>
          <p:cNvGrpSpPr>
            <a:grpSpLocks/>
          </p:cNvGrpSpPr>
          <p:nvPr/>
        </p:nvGrpSpPr>
        <p:grpSpPr bwMode="auto">
          <a:xfrm>
            <a:off x="554038" y="1624013"/>
            <a:ext cx="2840037" cy="4151312"/>
            <a:chOff x="471456" y="1668295"/>
            <a:chExt cx="3629942" cy="4585506"/>
          </a:xfrm>
        </p:grpSpPr>
        <p:pic>
          <p:nvPicPr>
            <p:cNvPr id="34824" name="Picture 3" descr="Snapshot 10:9:12 10:49 AM-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56" y="1668295"/>
              <a:ext cx="3629942" cy="45855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684819" y="4207421"/>
              <a:ext cx="2333390" cy="199904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 w="10541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65683" y="1752465"/>
              <a:ext cx="482910" cy="198149"/>
            </a:xfrm>
            <a:prstGeom prst="rect">
              <a:avLst/>
            </a:prstGeom>
            <a:solidFill>
              <a:schemeClr val="accent6">
                <a:alpha val="10000"/>
              </a:schemeClr>
            </a:solidFill>
            <a:ln w="10541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23106" y="2515254"/>
              <a:ext cx="541753" cy="1280084"/>
            </a:xfrm>
            <a:prstGeom prst="rect">
              <a:avLst/>
            </a:prstGeom>
            <a:solidFill>
              <a:schemeClr val="bg2">
                <a:alpha val="10000"/>
              </a:schemeClr>
            </a:solidFill>
            <a:ln w="10541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41632" y="3960171"/>
              <a:ext cx="1006401" cy="247250"/>
            </a:xfrm>
            <a:prstGeom prst="rect">
              <a:avLst/>
            </a:prstGeom>
            <a:solidFill>
              <a:schemeClr val="bg2">
                <a:alpha val="10000"/>
              </a:schemeClr>
            </a:solidFill>
            <a:ln w="10541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21" name="Diagram 20"/>
          <p:cNvGraphicFramePr/>
          <p:nvPr/>
        </p:nvGraphicFramePr>
        <p:xfrm>
          <a:off x="3804536" y="1705277"/>
          <a:ext cx="4148427" cy="245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1" name="Content Placeholder 3"/>
          <p:cNvSpPr txBox="1">
            <a:spLocks/>
          </p:cNvSpPr>
          <p:nvPr/>
        </p:nvSpPr>
        <p:spPr bwMode="auto">
          <a:xfrm>
            <a:off x="3552825" y="4329113"/>
            <a:ext cx="53086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3651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3651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3651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3651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3651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chemeClr val="accent2"/>
              </a:buClr>
              <a:buSzPct val="80000"/>
              <a:buFont typeface="Arial" pitchFamily="34" charset="0"/>
              <a:buNone/>
            </a:pPr>
            <a:r>
              <a:rPr lang="en-US" sz="1400">
                <a:solidFill>
                  <a:srgbClr val="2C3134"/>
                </a:solidFill>
              </a:rPr>
              <a:t>SAS analytics can analyze each situation as a customer enters the checkout page and score the likelihood that the transaction will be completed in real time. This capability allows a retailer to present </a:t>
            </a:r>
            <a:r>
              <a:rPr lang="en-US" altLang="en-US" sz="1400">
                <a:solidFill>
                  <a:srgbClr val="2C3134"/>
                </a:solidFill>
              </a:rPr>
              <a:t>“</a:t>
            </a:r>
            <a:r>
              <a:rPr lang="en-US" sz="1400">
                <a:solidFill>
                  <a:srgbClr val="2C3134"/>
                </a:solidFill>
              </a:rPr>
              <a:t>save-play</a:t>
            </a:r>
            <a:r>
              <a:rPr lang="en-US" altLang="en-US" sz="1400">
                <a:solidFill>
                  <a:srgbClr val="2C3134"/>
                </a:solidFill>
              </a:rPr>
              <a:t>”</a:t>
            </a:r>
            <a:r>
              <a:rPr lang="en-US" sz="1400">
                <a:solidFill>
                  <a:srgbClr val="2C3134"/>
                </a:solidFill>
              </a:rPr>
              <a:t> style offers to customers in order to convince them to complete their purchase.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3250" y="1651000"/>
            <a:ext cx="728663" cy="30638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7813" y="5584825"/>
            <a:ext cx="768350" cy="13811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84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4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89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Decisioning</a:t>
            </a:r>
            <a:r>
              <a:rPr lang="en-US" dirty="0" smtClean="0"/>
              <a:t> Dilemma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8" y="1226386"/>
            <a:ext cx="8423877" cy="51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22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754" y="1220788"/>
            <a:ext cx="83013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>
                <a:solidFill>
                  <a:schemeClr val="accent1">
                    <a:lumMod val="75000"/>
                  </a:schemeClr>
                </a:solidFill>
              </a:rPr>
              <a:t>Determines the </a:t>
            </a:r>
            <a:r>
              <a:rPr lang="en-US" sz="1900" b="1" i="1" dirty="0">
                <a:solidFill>
                  <a:srgbClr val="FF8917"/>
                </a:solidFill>
              </a:rPr>
              <a:t>optimal </a:t>
            </a:r>
            <a:r>
              <a:rPr lang="en-US" sz="1900" b="1" i="1" dirty="0" smtClean="0">
                <a:solidFill>
                  <a:srgbClr val="FF8917"/>
                </a:solidFill>
              </a:rPr>
              <a:t>offers</a:t>
            </a:r>
            <a:r>
              <a:rPr lang="en-US" sz="1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b="1" i="1" dirty="0" smtClean="0">
                <a:solidFill>
                  <a:schemeClr val="accent1">
                    <a:lumMod val="75000"/>
                  </a:schemeClr>
                </a:solidFill>
              </a:rPr>
              <a:t>to customers through the right channel at the right time and </a:t>
            </a:r>
            <a:r>
              <a:rPr lang="en-US" sz="1900" b="1" i="1" dirty="0" smtClean="0">
                <a:solidFill>
                  <a:srgbClr val="FF8917"/>
                </a:solidFill>
              </a:rPr>
              <a:t>provides </a:t>
            </a:r>
            <a:r>
              <a:rPr lang="en-US" sz="1900" b="1" i="1" dirty="0">
                <a:solidFill>
                  <a:srgbClr val="FF8917"/>
                </a:solidFill>
              </a:rPr>
              <a:t>insight </a:t>
            </a:r>
            <a:r>
              <a:rPr lang="en-US" sz="1900" b="1" i="1" dirty="0">
                <a:solidFill>
                  <a:schemeClr val="accent1">
                    <a:lumMod val="75000"/>
                  </a:schemeClr>
                </a:solidFill>
              </a:rPr>
              <a:t>into the implications of changing business constraints, such as budget, channel capacity and contact </a:t>
            </a:r>
            <a:r>
              <a:rPr lang="en-US" sz="1900" b="1" i="1" dirty="0" smtClean="0">
                <a:solidFill>
                  <a:schemeClr val="accent1">
                    <a:lumMod val="75000"/>
                  </a:schemeClr>
                </a:solidFill>
              </a:rPr>
              <a:t>policies resulting in an </a:t>
            </a:r>
            <a:r>
              <a:rPr lang="en-US" sz="1900" b="1" i="1" dirty="0" smtClean="0">
                <a:solidFill>
                  <a:srgbClr val="FF8917"/>
                </a:solidFill>
              </a:rPr>
              <a:t>increased </a:t>
            </a:r>
            <a:r>
              <a:rPr lang="en-US" sz="1900" b="1" i="1" dirty="0">
                <a:solidFill>
                  <a:srgbClr val="FF8917"/>
                </a:solidFill>
              </a:rPr>
              <a:t>marketing campaign </a:t>
            </a:r>
            <a:r>
              <a:rPr lang="en-US" sz="1900" b="1" i="1" dirty="0" smtClean="0">
                <a:solidFill>
                  <a:srgbClr val="FF8917"/>
                </a:solidFill>
              </a:rPr>
              <a:t>ROI</a:t>
            </a:r>
            <a:endParaRPr lang="en-US" sz="1900" b="1" i="1" dirty="0">
              <a:solidFill>
                <a:srgbClr val="FF8917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097335" cy="340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543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Traditional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inputs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26487"/>
              </p:ext>
            </p:extLst>
          </p:nvPr>
        </p:nvGraphicFramePr>
        <p:xfrm>
          <a:off x="4201013" y="1685712"/>
          <a:ext cx="478155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4" imgW="4781584" imgH="3724343" progId="Excel.Sheet.12">
                  <p:embed/>
                </p:oleObj>
              </mc:Choice>
              <mc:Fallback>
                <p:oleObj name="Worksheet" r:id="rId4" imgW="4781584" imgH="37243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1013" y="1685712"/>
                        <a:ext cx="4781550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-132758" y="2362923"/>
            <a:ext cx="4132262" cy="3617912"/>
            <a:chOff x="0" y="1167"/>
            <a:chExt cx="2880" cy="2496"/>
          </a:xfrm>
        </p:grpSpPr>
        <p:grpSp>
          <p:nvGrpSpPr>
            <p:cNvPr id="7" name="Diagram 61"/>
            <p:cNvGrpSpPr>
              <a:grpSpLocks noChangeAspect="1"/>
            </p:cNvGrpSpPr>
            <p:nvPr/>
          </p:nvGrpSpPr>
          <p:grpSpPr bwMode="auto">
            <a:xfrm>
              <a:off x="0" y="1167"/>
              <a:ext cx="2880" cy="2496"/>
              <a:chOff x="-61" y="1783"/>
              <a:chExt cx="2880" cy="2496"/>
            </a:xfrm>
          </p:grpSpPr>
          <p:sp>
            <p:nvSpPr>
              <p:cNvPr id="10" name="_s1028"/>
              <p:cNvSpPr>
                <a:spLocks noChangeArrowheads="1" noTextEdit="1"/>
              </p:cNvSpPr>
              <p:nvPr/>
            </p:nvSpPr>
            <p:spPr bwMode="auto">
              <a:xfrm>
                <a:off x="899" y="1831"/>
                <a:ext cx="992" cy="1776"/>
              </a:xfrm>
              <a:prstGeom prst="ellipse">
                <a:avLst/>
              </a:prstGeom>
              <a:solidFill>
                <a:schemeClr val="accent2">
                  <a:lumMod val="75000"/>
                  <a:alpha val="50000"/>
                </a:schemeClr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_s1029"/>
              <p:cNvSpPr>
                <a:spLocks noChangeArrowheads="1"/>
              </p:cNvSpPr>
              <p:nvPr/>
            </p:nvSpPr>
            <p:spPr bwMode="auto">
              <a:xfrm>
                <a:off x="1187" y="1975"/>
                <a:ext cx="41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3399"/>
                  </a:buClr>
                  <a:buSzPct val="90000"/>
                  <a:buFont typeface="Wingdings" pitchFamily="2" charset="2"/>
                  <a:buNone/>
                  <a:tabLst/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Phone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_s1030"/>
              <p:cNvSpPr>
                <a:spLocks noChangeArrowheads="1" noTextEdit="1"/>
              </p:cNvSpPr>
              <p:nvPr/>
            </p:nvSpPr>
            <p:spPr bwMode="auto">
              <a:xfrm>
                <a:off x="1091" y="2647"/>
                <a:ext cx="1392" cy="1344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_s1031"/>
              <p:cNvSpPr>
                <a:spLocks noChangeArrowheads="1"/>
              </p:cNvSpPr>
              <p:nvPr/>
            </p:nvSpPr>
            <p:spPr bwMode="auto">
              <a:xfrm>
                <a:off x="1847" y="3535"/>
                <a:ext cx="41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3399"/>
                  </a:buClr>
                  <a:buSzPct val="90000"/>
                  <a:buFont typeface="Wingdings" pitchFamily="2" charset="2"/>
                  <a:buNone/>
                  <a:tabLst/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Cartridge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_s1032"/>
              <p:cNvSpPr>
                <a:spLocks noChangeArrowheads="1" noTextEdit="1"/>
              </p:cNvSpPr>
              <p:nvPr/>
            </p:nvSpPr>
            <p:spPr bwMode="auto">
              <a:xfrm>
                <a:off x="377" y="2159"/>
                <a:ext cx="1872" cy="121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 w="5715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_s1033"/>
              <p:cNvSpPr>
                <a:spLocks noChangeArrowheads="1"/>
              </p:cNvSpPr>
              <p:nvPr/>
            </p:nvSpPr>
            <p:spPr bwMode="auto">
              <a:xfrm>
                <a:off x="425" y="2695"/>
                <a:ext cx="43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3399"/>
                  </a:buClr>
                  <a:buSzPct val="90000"/>
                  <a:buFont typeface="Wingdings" pitchFamily="2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Printer</a:t>
                </a:r>
              </a:p>
            </p:txBody>
          </p:sp>
          <p:sp>
            <p:nvSpPr>
              <p:cNvPr id="16" name="Text Box 69"/>
              <p:cNvSpPr txBox="1">
                <a:spLocks noChangeArrowheads="1"/>
              </p:cNvSpPr>
              <p:nvPr/>
            </p:nvSpPr>
            <p:spPr bwMode="auto">
              <a:xfrm>
                <a:off x="-19" y="1825"/>
                <a:ext cx="753" cy="1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Oval 70"/>
            <p:cNvSpPr>
              <a:spLocks noChangeArrowheads="1"/>
            </p:cNvSpPr>
            <p:nvPr/>
          </p:nvSpPr>
          <p:spPr bwMode="auto">
            <a:xfrm>
              <a:off x="384" y="1167"/>
              <a:ext cx="2352" cy="2352"/>
            </a:xfrm>
            <a:prstGeom prst="ellipse">
              <a:avLst/>
            </a:prstGeom>
            <a:noFill/>
            <a:ln w="412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9"/>
            <p:cNvSpPr txBox="1">
              <a:spLocks noChangeArrowheads="1"/>
            </p:cNvSpPr>
            <p:nvPr/>
          </p:nvSpPr>
          <p:spPr bwMode="auto">
            <a:xfrm rot="3139194">
              <a:off x="1684" y="1723"/>
              <a:ext cx="1274" cy="1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Aft>
                  <a:spcPct val="0"/>
                </a:spcAft>
                <a:buClr>
                  <a:srgbClr val="003399"/>
                </a:buClr>
                <a:buSzPct val="90000"/>
              </a:pPr>
              <a:r>
                <a:rPr lang="en-US" sz="1800" b="1">
                  <a:solidFill>
                    <a:schemeClr val="tx1"/>
                  </a:solidFill>
                  <a:latin typeface="Arial Narrow" pitchFamily="34" charset="0"/>
                </a:rPr>
                <a:t>All Customers</a:t>
              </a: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29687" y="1582354"/>
            <a:ext cx="3637747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i="1" smtClean="0">
                <a:solidFill>
                  <a:srgbClr val="003399"/>
                </a:solidFill>
                <a:latin typeface="+mn-lt"/>
              </a:rPr>
              <a:t>An Example Campaign</a:t>
            </a:r>
            <a:endParaRPr lang="en-US" sz="2400" i="1" dirty="0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904411" y="1072707"/>
            <a:ext cx="1724298" cy="451302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GB" dirty="0" smtClean="0">
                <a:solidFill>
                  <a:schemeClr val="tx1"/>
                </a:solidFill>
              </a:rPr>
              <a:t>Expected Return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6257109" y="1524009"/>
            <a:ext cx="464118" cy="724657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3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Traditional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Prioritization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92319"/>
              </p:ext>
            </p:extLst>
          </p:nvPr>
        </p:nvGraphicFramePr>
        <p:xfrm>
          <a:off x="3678160" y="1419928"/>
          <a:ext cx="5114355" cy="398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4" imgW="4781584" imgH="3724343" progId="Excel.Sheet.12">
                  <p:embed/>
                </p:oleObj>
              </mc:Choice>
              <mc:Fallback>
                <p:oleObj name="Worksheet" r:id="rId4" imgW="4781584" imgH="37243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8160" y="1419928"/>
                        <a:ext cx="5114355" cy="3983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380999" y="1541554"/>
            <a:ext cx="3145971" cy="328163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</a:rPr>
              <a:t>Constraints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90000"/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Each customer must get an offer from at most one </a:t>
            </a:r>
            <a:r>
              <a:rPr lang="en-US" sz="2000" dirty="0" smtClean="0">
                <a:solidFill>
                  <a:schemeClr val="tx1"/>
                </a:solidFill>
              </a:rPr>
              <a:t>campaign</a:t>
            </a: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90000"/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Each campaign must target at most three customers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4376063" y="5782764"/>
            <a:ext cx="3966302" cy="479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</a:pPr>
            <a:r>
              <a:rPr lang="en-US" sz="2400" b="1" dirty="0" smtClean="0">
                <a:solidFill>
                  <a:schemeClr val="tx1"/>
                </a:solidFill>
              </a:rPr>
              <a:t>Expected Return </a:t>
            </a:r>
            <a:r>
              <a:rPr lang="en-US" sz="2400" b="1" dirty="0">
                <a:solidFill>
                  <a:schemeClr val="tx1"/>
                </a:solidFill>
              </a:rPr>
              <a:t>= $</a:t>
            </a:r>
            <a:r>
              <a:rPr lang="en-US" sz="2400" b="1" dirty="0" smtClean="0">
                <a:solidFill>
                  <a:schemeClr val="tx1"/>
                </a:solidFill>
              </a:rPr>
              <a:t>660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16583" y="1830977"/>
            <a:ext cx="783771" cy="378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90457" y="4225245"/>
            <a:ext cx="783771" cy="378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77393" y="4988651"/>
            <a:ext cx="783771" cy="378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34059" y="2601686"/>
            <a:ext cx="783771" cy="378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771130" y="3846422"/>
            <a:ext cx="783771" cy="378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793719" y="4633777"/>
            <a:ext cx="783771" cy="378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614387" y="4414656"/>
            <a:ext cx="19143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522267" y="2209800"/>
            <a:ext cx="783771" cy="378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776300" y="3407318"/>
            <a:ext cx="783771" cy="378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22267" y="3056798"/>
            <a:ext cx="783771" cy="378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16583" y="4823188"/>
            <a:ext cx="19143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391650" y="3596729"/>
            <a:ext cx="19143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369061" y="4043952"/>
            <a:ext cx="19143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534059" y="2020388"/>
            <a:ext cx="19143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7905726" y="2420393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923530" y="2803570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923530" y="3232556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391650" y="2420393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369061" y="2803570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391650" y="3246209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623913" y="5199244"/>
            <a:ext cx="19143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0495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Traditional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Customer Optimization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380999" y="1541554"/>
            <a:ext cx="3145971" cy="328163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</a:rPr>
              <a:t>Constraints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90000"/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Each customer must get an offer from at most one </a:t>
            </a:r>
            <a:r>
              <a:rPr lang="en-US" sz="2000" dirty="0" smtClean="0">
                <a:solidFill>
                  <a:schemeClr val="tx1"/>
                </a:solidFill>
              </a:rPr>
              <a:t>campaign</a:t>
            </a: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90000"/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Each campaign must target at most three customers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170304"/>
              </p:ext>
            </p:extLst>
          </p:nvPr>
        </p:nvGraphicFramePr>
        <p:xfrm>
          <a:off x="3714886" y="1559858"/>
          <a:ext cx="5114925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Worksheet" r:id="rId4" imgW="4781584" imgH="3724343" progId="Excel.Sheet.12">
                  <p:embed/>
                </p:oleObj>
              </mc:Choice>
              <mc:Fallback>
                <p:oleObj name="Worksheet" r:id="rId4" imgW="4781584" imgH="37243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886" y="1559858"/>
                        <a:ext cx="5114925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59"/>
          <p:cNvSpPr>
            <a:spLocks noChangeArrowheads="1"/>
          </p:cNvSpPr>
          <p:nvPr/>
        </p:nvSpPr>
        <p:spPr bwMode="auto">
          <a:xfrm>
            <a:off x="7866019" y="4780553"/>
            <a:ext cx="7620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60"/>
          <p:cNvSpPr>
            <a:spLocks noChangeArrowheads="1"/>
          </p:cNvSpPr>
          <p:nvPr/>
        </p:nvSpPr>
        <p:spPr bwMode="auto">
          <a:xfrm>
            <a:off x="7852956" y="5167042"/>
            <a:ext cx="7620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1"/>
          <p:cNvSpPr>
            <a:spLocks noChangeArrowheads="1"/>
          </p:cNvSpPr>
          <p:nvPr/>
        </p:nvSpPr>
        <p:spPr bwMode="auto">
          <a:xfrm>
            <a:off x="5305697" y="4387487"/>
            <a:ext cx="7620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2"/>
          <p:cNvSpPr>
            <a:spLocks noChangeArrowheads="1"/>
          </p:cNvSpPr>
          <p:nvPr/>
        </p:nvSpPr>
        <p:spPr bwMode="auto">
          <a:xfrm>
            <a:off x="5305697" y="4029347"/>
            <a:ext cx="7620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64"/>
          <p:cNvSpPr>
            <a:spLocks noChangeArrowheads="1"/>
          </p:cNvSpPr>
          <p:nvPr/>
        </p:nvSpPr>
        <p:spPr bwMode="auto">
          <a:xfrm>
            <a:off x="6598923" y="3217137"/>
            <a:ext cx="7620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65"/>
          <p:cNvSpPr>
            <a:spLocks noChangeArrowheads="1"/>
          </p:cNvSpPr>
          <p:nvPr/>
        </p:nvSpPr>
        <p:spPr bwMode="auto">
          <a:xfrm>
            <a:off x="5320937" y="3596640"/>
            <a:ext cx="7620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6598923" y="2020388"/>
            <a:ext cx="783771" cy="378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480095" y="2183673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957625" y="2183673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5424238" y="2551611"/>
            <a:ext cx="17995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64"/>
          <p:cNvSpPr>
            <a:spLocks noChangeArrowheads="1"/>
          </p:cNvSpPr>
          <p:nvPr/>
        </p:nvSpPr>
        <p:spPr bwMode="auto">
          <a:xfrm>
            <a:off x="6574977" y="2808939"/>
            <a:ext cx="7620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957624" y="2961339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7952462" y="3369537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5439478" y="2959161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480095" y="3374316"/>
            <a:ext cx="5249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 Box 77"/>
          <p:cNvSpPr txBox="1">
            <a:spLocks noChangeArrowheads="1"/>
          </p:cNvSpPr>
          <p:nvPr/>
        </p:nvSpPr>
        <p:spPr bwMode="auto">
          <a:xfrm>
            <a:off x="4376063" y="5782764"/>
            <a:ext cx="3966302" cy="479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</a:pPr>
            <a:r>
              <a:rPr lang="en-US" sz="2400" b="1" dirty="0" smtClean="0">
                <a:solidFill>
                  <a:schemeClr val="tx1"/>
                </a:solidFill>
              </a:rPr>
              <a:t>Expected Return </a:t>
            </a:r>
            <a:r>
              <a:rPr lang="en-US" sz="2400" b="1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$705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6683020" y="3749040"/>
            <a:ext cx="17995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6689161" y="4146913"/>
            <a:ext cx="17995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6689161" y="4539887"/>
            <a:ext cx="17995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5453969" y="4946015"/>
            <a:ext cx="17995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5467032" y="5319442"/>
            <a:ext cx="17995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61470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SAS Marketing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True optimization yields the best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343619"/>
              </p:ext>
            </p:extLst>
          </p:nvPr>
        </p:nvGraphicFramePr>
        <p:xfrm>
          <a:off x="3702050" y="1203325"/>
          <a:ext cx="5114925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Worksheet" r:id="rId4" imgW="4781584" imgH="3724343" progId="Excel.Sheet.12">
                  <p:embed/>
                </p:oleObj>
              </mc:Choice>
              <mc:Fallback>
                <p:oleObj name="Worksheet" r:id="rId4" imgW="4781584" imgH="37243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203325"/>
                        <a:ext cx="5114925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311075" y="1225567"/>
            <a:ext cx="3061447" cy="28368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</a:rPr>
              <a:t>Constraints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Each customer must get an offer from at most one </a:t>
            </a:r>
            <a:r>
              <a:rPr lang="en-US" sz="2000" dirty="0" smtClean="0">
                <a:solidFill>
                  <a:schemeClr val="tx1"/>
                </a:solidFill>
              </a:rPr>
              <a:t>campaign</a:t>
            </a: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Each campaign must target at most three customers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299101" y="1640347"/>
            <a:ext cx="3259134" cy="3527425"/>
            <a:chOff x="5299200" y="1916113"/>
            <a:chExt cx="3258830" cy="3527425"/>
          </a:xfrm>
        </p:grpSpPr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5299200" y="3535363"/>
              <a:ext cx="762000" cy="1065213"/>
              <a:chOff x="3388" y="2332"/>
              <a:chExt cx="480" cy="671"/>
            </a:xfrm>
          </p:grpSpPr>
          <p:sp>
            <p:nvSpPr>
              <p:cNvPr id="17" name="Oval 62"/>
              <p:cNvSpPr>
                <a:spLocks noChangeArrowheads="1"/>
              </p:cNvSpPr>
              <p:nvPr/>
            </p:nvSpPr>
            <p:spPr bwMode="auto">
              <a:xfrm>
                <a:off x="3388" y="2332"/>
                <a:ext cx="480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63"/>
              <p:cNvSpPr>
                <a:spLocks noChangeArrowheads="1"/>
              </p:cNvSpPr>
              <p:nvPr/>
            </p:nvSpPr>
            <p:spPr bwMode="auto">
              <a:xfrm>
                <a:off x="3388" y="2811"/>
                <a:ext cx="480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64"/>
              <p:cNvSpPr>
                <a:spLocks noChangeArrowheads="1"/>
              </p:cNvSpPr>
              <p:nvPr/>
            </p:nvSpPr>
            <p:spPr bwMode="auto">
              <a:xfrm>
                <a:off x="3388" y="2559"/>
                <a:ext cx="480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7792854" y="2324101"/>
              <a:ext cx="765176" cy="2695575"/>
              <a:chOff x="4884" y="1569"/>
              <a:chExt cx="482" cy="1698"/>
            </a:xfrm>
          </p:grpSpPr>
          <p:sp>
            <p:nvSpPr>
              <p:cNvPr id="14" name="Oval 66"/>
              <p:cNvSpPr>
                <a:spLocks noChangeArrowheads="1"/>
              </p:cNvSpPr>
              <p:nvPr/>
            </p:nvSpPr>
            <p:spPr bwMode="auto">
              <a:xfrm>
                <a:off x="4884" y="2084"/>
                <a:ext cx="480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67"/>
              <p:cNvSpPr>
                <a:spLocks noChangeArrowheads="1"/>
              </p:cNvSpPr>
              <p:nvPr/>
            </p:nvSpPr>
            <p:spPr bwMode="auto">
              <a:xfrm>
                <a:off x="4886" y="3075"/>
                <a:ext cx="480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68"/>
              <p:cNvSpPr>
                <a:spLocks noChangeArrowheads="1"/>
              </p:cNvSpPr>
              <p:nvPr/>
            </p:nvSpPr>
            <p:spPr bwMode="auto">
              <a:xfrm>
                <a:off x="4884" y="1569"/>
                <a:ext cx="480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6546917" y="1916113"/>
              <a:ext cx="762001" cy="3527425"/>
              <a:chOff x="4159" y="1312"/>
              <a:chExt cx="480" cy="2222"/>
            </a:xfrm>
          </p:grpSpPr>
          <p:sp>
            <p:nvSpPr>
              <p:cNvPr id="11" name="Oval 70"/>
              <p:cNvSpPr>
                <a:spLocks noChangeArrowheads="1"/>
              </p:cNvSpPr>
              <p:nvPr/>
            </p:nvSpPr>
            <p:spPr bwMode="auto">
              <a:xfrm>
                <a:off x="4159" y="1312"/>
                <a:ext cx="480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71"/>
              <p:cNvSpPr>
                <a:spLocks noChangeArrowheads="1"/>
              </p:cNvSpPr>
              <p:nvPr/>
            </p:nvSpPr>
            <p:spPr bwMode="auto">
              <a:xfrm>
                <a:off x="4159" y="3342"/>
                <a:ext cx="480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72"/>
              <p:cNvSpPr>
                <a:spLocks noChangeArrowheads="1"/>
              </p:cNvSpPr>
              <p:nvPr/>
            </p:nvSpPr>
            <p:spPr bwMode="auto">
              <a:xfrm>
                <a:off x="4159" y="1825"/>
                <a:ext cx="480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273383" y="5844339"/>
            <a:ext cx="6768199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Customers typically see improvements from 10% - 100%+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Text Box 77"/>
          <p:cNvSpPr txBox="1">
            <a:spLocks noChangeArrowheads="1"/>
          </p:cNvSpPr>
          <p:nvPr/>
        </p:nvSpPr>
        <p:spPr bwMode="auto">
          <a:xfrm>
            <a:off x="4376063" y="5351685"/>
            <a:ext cx="3966302" cy="479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ts val="2200"/>
              </a:lnSpc>
              <a:spcAft>
                <a:spcPct val="0"/>
              </a:spcAft>
              <a:buClr>
                <a:srgbClr val="003399"/>
              </a:buClr>
              <a:buSzPct val="80000"/>
            </a:pPr>
            <a:r>
              <a:rPr lang="en-US" sz="2400" b="1" dirty="0" smtClean="0">
                <a:solidFill>
                  <a:schemeClr val="tx1"/>
                </a:solidFill>
              </a:rPr>
              <a:t>Expected Return </a:t>
            </a:r>
            <a:r>
              <a:rPr lang="en-US" sz="2400" b="1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$775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5467032" y="2196736"/>
            <a:ext cx="1730602" cy="39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493913" y="3029183"/>
            <a:ext cx="1730602" cy="39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673925" y="3411997"/>
            <a:ext cx="1730602" cy="39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673925" y="3781424"/>
            <a:ext cx="1730602" cy="39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798339" y="4209420"/>
            <a:ext cx="1730602" cy="39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93913" y="4591510"/>
            <a:ext cx="1730602" cy="39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93913" y="1803632"/>
            <a:ext cx="441740" cy="39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956329" y="1807631"/>
            <a:ext cx="4417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9435" y="2626728"/>
            <a:ext cx="4417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962787" y="2604957"/>
            <a:ext cx="4417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493913" y="5015372"/>
            <a:ext cx="4417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53154" y="5000131"/>
            <a:ext cx="4417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16388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SAS-Intelligent-Advertising-Overview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1042</Words>
  <Application>Microsoft Office PowerPoint</Application>
  <PresentationFormat>On-screen Show (4:3)</PresentationFormat>
  <Paragraphs>228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SAS-Intelligent-Advertising-Overview</vt:lpstr>
      <vt:lpstr>Worksheet</vt:lpstr>
      <vt:lpstr>SAS Customer Intelligence Solution Briefing</vt:lpstr>
      <vt:lpstr>SAS Customer Intelligence</vt:lpstr>
      <vt:lpstr>SAS Marketing Optimization</vt:lpstr>
      <vt:lpstr>Marketing Optimization</vt:lpstr>
      <vt:lpstr>SAS Marketing Optimization</vt:lpstr>
      <vt:lpstr>Traditional Approach</vt:lpstr>
      <vt:lpstr>Traditional Approach</vt:lpstr>
      <vt:lpstr>Traditional Approach</vt:lpstr>
      <vt:lpstr>SAS Marketing Optimization</vt:lpstr>
      <vt:lpstr>SAS Marketing Optimization</vt:lpstr>
      <vt:lpstr>SAS Marketing Optimization</vt:lpstr>
      <vt:lpstr>SAS Marketing Optimization</vt:lpstr>
      <vt:lpstr>SAS marketing Optimization</vt:lpstr>
      <vt:lpstr>SAS Marketing Optimzation</vt:lpstr>
      <vt:lpstr>SAS Marketing Optimization</vt:lpstr>
      <vt:lpstr>SAS Marketing Optimization</vt:lpstr>
      <vt:lpstr>SAS Marketing optimization</vt:lpstr>
      <vt:lpstr>SAS Marketing optimization</vt:lpstr>
      <vt:lpstr>SAS Marketing Optimization</vt:lpstr>
      <vt:lpstr>SAS Marketing Optimization</vt:lpstr>
      <vt:lpstr>SAS Marketing Optimization </vt:lpstr>
      <vt:lpstr>SAS Marketing Optimization</vt:lpstr>
      <vt:lpstr>SAS Adaptive customer experience</vt:lpstr>
      <vt:lpstr>Omni-Channel</vt:lpstr>
      <vt:lpstr>Sas adaptive customer experience</vt:lpstr>
      <vt:lpstr>Understand the Consumer</vt:lpstr>
      <vt:lpstr>Real Time Omni-Channel Overview</vt:lpstr>
      <vt:lpstr>E-Commerce Trends 2012</vt:lpstr>
      <vt:lpstr>Use Case</vt:lpstr>
      <vt:lpstr>Questions?</vt:lpstr>
    </vt:vector>
  </TitlesOfParts>
  <Company>SAS Institute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 Customer Intelligence Solution Briefing</dc:title>
  <dc:creator>Carie Whalen</dc:creator>
  <cp:lastModifiedBy>Laptop</cp:lastModifiedBy>
  <cp:revision>5</cp:revision>
  <dcterms:created xsi:type="dcterms:W3CDTF">2013-01-23T20:38:22Z</dcterms:created>
  <dcterms:modified xsi:type="dcterms:W3CDTF">2013-01-23T23:58:32Z</dcterms:modified>
</cp:coreProperties>
</file>